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829" r:id="rId2"/>
    <p:sldId id="256" r:id="rId3"/>
    <p:sldId id="561" r:id="rId4"/>
    <p:sldId id="828" r:id="rId5"/>
    <p:sldId id="830" r:id="rId6"/>
    <p:sldId id="849" r:id="rId7"/>
    <p:sldId id="831" r:id="rId8"/>
    <p:sldId id="850" r:id="rId9"/>
    <p:sldId id="851" r:id="rId10"/>
    <p:sldId id="833" r:id="rId11"/>
    <p:sldId id="853" r:id="rId12"/>
    <p:sldId id="854" r:id="rId13"/>
    <p:sldId id="855" r:id="rId14"/>
    <p:sldId id="834" r:id="rId15"/>
    <p:sldId id="856" r:id="rId16"/>
    <p:sldId id="857" r:id="rId17"/>
    <p:sldId id="840" r:id="rId18"/>
    <p:sldId id="852" r:id="rId19"/>
    <p:sldId id="909" r:id="rId20"/>
    <p:sldId id="837" r:id="rId21"/>
    <p:sldId id="858" r:id="rId22"/>
    <p:sldId id="859" r:id="rId23"/>
    <p:sldId id="839" r:id="rId24"/>
    <p:sldId id="860" r:id="rId25"/>
    <p:sldId id="861" r:id="rId26"/>
    <p:sldId id="862" r:id="rId27"/>
    <p:sldId id="863" r:id="rId28"/>
    <p:sldId id="838" r:id="rId29"/>
    <p:sldId id="864" r:id="rId30"/>
    <p:sldId id="865" r:id="rId31"/>
    <p:sldId id="841" r:id="rId32"/>
    <p:sldId id="866" r:id="rId33"/>
    <p:sldId id="867" r:id="rId34"/>
    <p:sldId id="842" r:id="rId35"/>
    <p:sldId id="868" r:id="rId36"/>
    <p:sldId id="869" r:id="rId37"/>
    <p:sldId id="843" r:id="rId38"/>
    <p:sldId id="870" r:id="rId39"/>
    <p:sldId id="871" r:id="rId40"/>
    <p:sldId id="844" r:id="rId41"/>
    <p:sldId id="910" r:id="rId42"/>
    <p:sldId id="847" r:id="rId43"/>
    <p:sldId id="846" r:id="rId44"/>
    <p:sldId id="845" r:id="rId45"/>
    <p:sldId id="911" r:id="rId46"/>
    <p:sldId id="903" r:id="rId47"/>
    <p:sldId id="835" r:id="rId48"/>
    <p:sldId id="848" r:id="rId49"/>
    <p:sldId id="872" r:id="rId50"/>
    <p:sldId id="873" r:id="rId51"/>
    <p:sldId id="836" r:id="rId52"/>
    <p:sldId id="874" r:id="rId53"/>
    <p:sldId id="875" r:id="rId54"/>
    <p:sldId id="876" r:id="rId55"/>
    <p:sldId id="877" r:id="rId56"/>
    <p:sldId id="878" r:id="rId57"/>
    <p:sldId id="880" r:id="rId58"/>
    <p:sldId id="879" r:id="rId59"/>
    <p:sldId id="883" r:id="rId60"/>
    <p:sldId id="884" r:id="rId61"/>
    <p:sldId id="885" r:id="rId62"/>
    <p:sldId id="886" r:id="rId63"/>
    <p:sldId id="887" r:id="rId64"/>
    <p:sldId id="888" r:id="rId65"/>
    <p:sldId id="889" r:id="rId66"/>
    <p:sldId id="895" r:id="rId67"/>
    <p:sldId id="896" r:id="rId68"/>
    <p:sldId id="890" r:id="rId69"/>
    <p:sldId id="891" r:id="rId70"/>
    <p:sldId id="897" r:id="rId71"/>
    <p:sldId id="898" r:id="rId72"/>
    <p:sldId id="892" r:id="rId73"/>
    <p:sldId id="899" r:id="rId74"/>
    <p:sldId id="900" r:id="rId75"/>
    <p:sldId id="893" r:id="rId76"/>
    <p:sldId id="901" r:id="rId77"/>
    <p:sldId id="902" r:id="rId78"/>
    <p:sldId id="904" r:id="rId79"/>
    <p:sldId id="906" r:id="rId80"/>
    <p:sldId id="907" r:id="rId81"/>
    <p:sldId id="905" r:id="rId82"/>
    <p:sldId id="908" r:id="rId83"/>
    <p:sldId id="827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A435F1"/>
    <a:srgbClr val="6F8BC8"/>
    <a:srgbClr val="FF2500"/>
    <a:srgbClr val="B7CDDE"/>
    <a:srgbClr val="BE7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14"/>
    <p:restoredTop sz="94751"/>
  </p:normalViewPr>
  <p:slideViewPr>
    <p:cSldViewPr snapToGrid="0" snapToObjects="1">
      <p:cViewPr>
        <p:scale>
          <a:sx n="110" d="100"/>
          <a:sy n="110" d="100"/>
        </p:scale>
        <p:origin x="93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56149-BFAA-0A4A-B1E4-80960B75891F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C91A5-8A92-1545-908F-6A52F84BD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02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05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08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50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16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8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90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98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99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3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30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82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87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33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84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28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75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95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13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21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73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5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954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487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589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746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372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3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624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734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68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72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83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71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905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536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66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547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253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386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114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99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85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22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25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504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286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419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2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154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359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97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59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65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800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255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864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747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344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260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515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221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909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353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12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446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14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36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584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043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476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2181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3160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834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989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41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651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998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data really uniform?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38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2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2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7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4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8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3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8.jp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9.jpg"/><Relationship Id="rId5" Type="http://schemas.openxmlformats.org/officeDocument/2006/relationships/image" Target="../media/image8.jp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9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4.jp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475" y="86062"/>
            <a:ext cx="10697051" cy="6375846"/>
            <a:chOff x="0" y="86062"/>
            <a:chExt cx="10697051" cy="6375846"/>
          </a:xfrm>
        </p:grpSpPr>
        <p:sp>
          <p:nvSpPr>
            <p:cNvPr id="5" name="TextBox 4"/>
            <p:cNvSpPr txBox="1"/>
            <p:nvPr/>
          </p:nvSpPr>
          <p:spPr>
            <a:xfrm>
              <a:off x="0" y="86062"/>
              <a:ext cx="56937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For today’s lecture you will need: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323" y="1395734"/>
              <a:ext cx="5042435" cy="5045754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TextBox 3"/>
            <p:cNvSpPr txBox="1"/>
            <p:nvPr/>
          </p:nvSpPr>
          <p:spPr>
            <a:xfrm>
              <a:off x="1235879" y="851287"/>
              <a:ext cx="46433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Your quadrat (spares at front)</a:t>
              </a:r>
              <a:endParaRPr lang="en-US" sz="28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829856" y="851287"/>
              <a:ext cx="2867195" cy="5610621"/>
              <a:chOff x="7829856" y="635844"/>
              <a:chExt cx="2867195" cy="5610621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27" t="22431" r="4574" b="6073"/>
              <a:stretch/>
            </p:blipFill>
            <p:spPr>
              <a:xfrm rot="16200000">
                <a:off x="6946359" y="2696268"/>
                <a:ext cx="4655706" cy="2444687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7829856" y="635844"/>
                <a:ext cx="286719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 smtClean="0"/>
                  <a:t>Custom protractor</a:t>
                </a:r>
              </a:p>
              <a:p>
                <a:pPr algn="ctr"/>
                <a:r>
                  <a:rPr lang="en-US" sz="2800" dirty="0" smtClean="0"/>
                  <a:t>(at front)</a:t>
                </a:r>
                <a:endParaRPr 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713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Directional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9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Directional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4814" y="2873232"/>
            <a:ext cx="3829012" cy="28717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959818" y="1525176"/>
            <a:ext cx="221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Slickensides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4126470">
            <a:off x="1463040" y="4049936"/>
            <a:ext cx="1046480" cy="5183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6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Directional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9" t="13658" r="18030" b="8146"/>
          <a:stretch/>
        </p:blipFill>
        <p:spPr>
          <a:xfrm rot="16200000">
            <a:off x="4187805" y="3279978"/>
            <a:ext cx="3816391" cy="20582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4814" y="2873232"/>
            <a:ext cx="3829012" cy="28717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959818" y="1525176"/>
            <a:ext cx="221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Slickensides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11724" y="1525176"/>
            <a:ext cx="1968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435F1"/>
                </a:solidFill>
              </a:rPr>
              <a:t>Flute casts</a:t>
            </a:r>
            <a:endParaRPr lang="en-US" sz="3200" b="1" dirty="0">
              <a:solidFill>
                <a:srgbClr val="A435F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4126470">
            <a:off x="1463040" y="4049936"/>
            <a:ext cx="1046480" cy="5183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180629">
            <a:off x="5220009" y="3337339"/>
            <a:ext cx="1046480" cy="5183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8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Directional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54"/>
          <a:stretch/>
        </p:blipFill>
        <p:spPr>
          <a:xfrm rot="16200000">
            <a:off x="8223864" y="3166444"/>
            <a:ext cx="3809779" cy="2285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9" t="13658" r="18030" b="8146"/>
          <a:stretch/>
        </p:blipFill>
        <p:spPr>
          <a:xfrm rot="16200000">
            <a:off x="4187805" y="3279978"/>
            <a:ext cx="3816391" cy="20582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4814" y="2873232"/>
            <a:ext cx="3829012" cy="28717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959818" y="1525176"/>
            <a:ext cx="221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Slickensides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15738" y="1525176"/>
            <a:ext cx="282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Oriented fossils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11724" y="1525176"/>
            <a:ext cx="1968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435F1"/>
                </a:solidFill>
              </a:rPr>
              <a:t>Flute casts</a:t>
            </a:r>
            <a:endParaRPr lang="en-US" sz="3200" b="1" dirty="0">
              <a:solidFill>
                <a:srgbClr val="A435F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4126470">
            <a:off x="1463040" y="4049936"/>
            <a:ext cx="1046480" cy="5183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180629">
            <a:off x="5220009" y="3337339"/>
            <a:ext cx="1046480" cy="5183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9605513" y="3710174"/>
            <a:ext cx="1046480" cy="5183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Orientation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0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Orientation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99371" y="1525176"/>
            <a:ext cx="2341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Ripple crests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52" y="3081972"/>
            <a:ext cx="4116585" cy="2632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Left-Right Arrow 10"/>
          <p:cNvSpPr/>
          <p:nvPr/>
        </p:nvSpPr>
        <p:spPr>
          <a:xfrm rot="1190775">
            <a:off x="2733866" y="3764361"/>
            <a:ext cx="1889760" cy="582848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Orientation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99371" y="1525176"/>
            <a:ext cx="2341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Ripple crests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52" y="3081972"/>
            <a:ext cx="4116585" cy="2632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Left-Right Arrow 10"/>
          <p:cNvSpPr/>
          <p:nvPr/>
        </p:nvSpPr>
        <p:spPr>
          <a:xfrm rot="1190775">
            <a:off x="2733866" y="3764361"/>
            <a:ext cx="1889760" cy="582848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96246" y="1525176"/>
            <a:ext cx="233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Dike swarms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7" t="13333" r="40999" b="1266"/>
          <a:stretch/>
        </p:blipFill>
        <p:spPr>
          <a:xfrm>
            <a:off x="7150511" y="2320353"/>
            <a:ext cx="3629738" cy="4155312"/>
          </a:xfrm>
          <a:prstGeom prst="rect">
            <a:avLst/>
          </a:prstGeom>
        </p:spPr>
      </p:pic>
      <p:sp>
        <p:nvSpPr>
          <p:cNvPr id="14" name="Left-Right Arrow 13"/>
          <p:cNvSpPr/>
          <p:nvPr/>
        </p:nvSpPr>
        <p:spPr>
          <a:xfrm rot="3175425">
            <a:off x="7007787" y="4799318"/>
            <a:ext cx="1889760" cy="582848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0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and radians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975413" y="1647863"/>
                <a:ext cx="8241175" cy="93237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charset="0"/>
                        </a:rPr>
                        <m:t>𝑎𝑛𝑔𝑙𝑒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𝑖𝑛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𝑑𝑒𝑔𝑟𝑒𝑒𝑠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×</m:t>
                      </m:r>
                      <m:f>
                        <m:fPr>
                          <m:ctrlPr>
                            <a:rPr lang="bg-BG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bg-BG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180</m:t>
                          </m:r>
                        </m:den>
                      </m:f>
                      <m:r>
                        <a:rPr lang="en-GB" sz="3200" b="0" i="1" smtClean="0">
                          <a:latin typeface="Cambria Math"/>
                        </a:rPr>
                        <m:t>=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𝑎𝑛𝑔𝑙𝑒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𝑖𝑛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𝑟𝑎𝑑𝑖𝑎𝑛𝑠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413" y="1647863"/>
                <a:ext cx="8241175" cy="9323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08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e 35"/>
          <p:cNvSpPr/>
          <p:nvPr/>
        </p:nvSpPr>
        <p:spPr>
          <a:xfrm>
            <a:off x="1158742" y="3187563"/>
            <a:ext cx="3463038" cy="3463038"/>
          </a:xfrm>
          <a:prstGeom prst="pie">
            <a:avLst>
              <a:gd name="adj1" fmla="val 16260102"/>
              <a:gd name="adj2" fmla="val 21184624"/>
            </a:avLst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-1" y="5182777"/>
            <a:ext cx="6085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57.2958 degrees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53" name="Pie 52"/>
          <p:cNvSpPr/>
          <p:nvPr/>
        </p:nvSpPr>
        <p:spPr>
          <a:xfrm>
            <a:off x="7549899" y="3187563"/>
            <a:ext cx="3463038" cy="3463038"/>
          </a:xfrm>
          <a:prstGeom prst="pie">
            <a:avLst>
              <a:gd name="adj1" fmla="val 16260102"/>
              <a:gd name="adj2" fmla="val 2118462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85839" y="5182777"/>
            <a:ext cx="6106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1 radian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and radians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975413" y="1647863"/>
                <a:ext cx="8241175" cy="93237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charset="0"/>
                        </a:rPr>
                        <m:t>𝑎𝑛𝑔𝑙𝑒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𝑖𝑛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𝑑𝑒𝑔𝑟𝑒𝑒𝑠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×</m:t>
                      </m:r>
                      <m:f>
                        <m:fPr>
                          <m:ctrlPr>
                            <a:rPr lang="bg-BG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bg-BG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180</m:t>
                          </m:r>
                        </m:den>
                      </m:f>
                      <m:r>
                        <a:rPr lang="en-GB" sz="3200" b="0" i="1" smtClean="0">
                          <a:latin typeface="Cambria Math"/>
                        </a:rPr>
                        <m:t>=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𝑎𝑛𝑔𝑙𝑒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𝑖𝑛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𝑟𝑎𝑑𝑖𝑎𝑛𝑠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413" y="1647863"/>
                <a:ext cx="8241175" cy="9323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98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379078" y="3787859"/>
            <a:ext cx="5433844" cy="719484"/>
            <a:chOff x="2629918" y="2560943"/>
            <a:chExt cx="5433844" cy="719484"/>
          </a:xfrm>
        </p:grpSpPr>
        <p:sp>
          <p:nvSpPr>
            <p:cNvPr id="10" name="TextBox 9"/>
            <p:cNvSpPr txBox="1"/>
            <p:nvPr/>
          </p:nvSpPr>
          <p:spPr>
            <a:xfrm>
              <a:off x="4227455" y="2659075"/>
              <a:ext cx="38363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err="1" smtClean="0">
                  <a:latin typeface="Courier" charset="0"/>
                  <a:ea typeface="Courier" charset="0"/>
                  <a:cs typeface="Courier" charset="0"/>
                </a:rPr>
                <a:t>library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circular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  <a:endPara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9918" y="2560943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62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6" b="16785"/>
          <a:stretch/>
        </p:blipFill>
        <p:spPr>
          <a:xfrm>
            <a:off x="0" y="398099"/>
            <a:ext cx="12192000" cy="59889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1323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1836" y="44530"/>
            <a:ext cx="12203836" cy="126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SOEE1475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Statistics and Data Analysis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Lecture 7: Directional statistics</a:t>
            </a:r>
            <a:endParaRPr lang="en-US" sz="36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3370"/>
            <a:ext cx="12192000" cy="764630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6713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Graeme T.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Lloyd</a:t>
            </a:r>
          </a:p>
        </p:txBody>
      </p:sp>
    </p:spTree>
    <p:extLst>
      <p:ext uri="{BB962C8B-B14F-4D97-AF65-F5344CB8AC3E}">
        <p14:creationId xmlns:p14="http://schemas.microsoft.com/office/powerpoint/2010/main" val="21042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Visualisations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4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Visualisations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" y="1525176"/>
            <a:ext cx="6106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Circle plot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6" t="17704" r="44268" b="15443"/>
          <a:stretch/>
        </p:blipFill>
        <p:spPr>
          <a:xfrm>
            <a:off x="767079" y="2144676"/>
            <a:ext cx="4572001" cy="458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Visualisations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" y="1525176"/>
            <a:ext cx="6106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Circle plot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6161" y="1525176"/>
            <a:ext cx="6085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Rose diagram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6" t="17704" r="44268" b="15443"/>
          <a:stretch/>
        </p:blipFill>
        <p:spPr>
          <a:xfrm>
            <a:off x="767079" y="2144676"/>
            <a:ext cx="4572001" cy="4584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8" t="17852" r="42698" b="15443"/>
          <a:stretch/>
        </p:blipFill>
        <p:spPr>
          <a:xfrm>
            <a:off x="6770483" y="2149757"/>
            <a:ext cx="4757195" cy="457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1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4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933732" y="1525176"/>
            <a:ext cx="2241768" cy="4486173"/>
            <a:chOff x="948439" y="1525176"/>
            <a:chExt cx="2241768" cy="4486173"/>
          </a:xfrm>
        </p:grpSpPr>
        <p:grpSp>
          <p:nvGrpSpPr>
            <p:cNvPr id="67" name="Group 66"/>
            <p:cNvGrpSpPr/>
            <p:nvPr/>
          </p:nvGrpSpPr>
          <p:grpSpPr>
            <a:xfrm>
              <a:off x="1195949" y="2389808"/>
              <a:ext cx="1746748" cy="3621541"/>
              <a:chOff x="995423" y="2389808"/>
              <a:chExt cx="1746748" cy="3621541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995423" y="2389808"/>
                <a:ext cx="1647431" cy="1610073"/>
                <a:chOff x="995423" y="2071868"/>
                <a:chExt cx="1647431" cy="1610073"/>
              </a:xfrm>
            </p:grpSpPr>
            <p:cxnSp>
              <p:nvCxnSpPr>
                <p:cNvPr id="3" name="Straight Arrow Connector 2"/>
                <p:cNvCxnSpPr/>
                <p:nvPr/>
              </p:nvCxnSpPr>
              <p:spPr>
                <a:xfrm flipV="1">
                  <a:off x="1799574" y="2389281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 flipH="1" flipV="1">
                  <a:off x="1377387" y="2071868"/>
                  <a:ext cx="392977" cy="85143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 flipH="1">
                  <a:off x="995423" y="2944270"/>
                  <a:ext cx="768591" cy="60915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1789414" y="2948057"/>
                  <a:ext cx="560247" cy="73388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/>
            </p:nvGrpSpPr>
            <p:grpSpPr>
              <a:xfrm>
                <a:off x="1789414" y="5267975"/>
                <a:ext cx="952757" cy="743374"/>
                <a:chOff x="2089134" y="4243468"/>
                <a:chExt cx="952757" cy="743374"/>
              </a:xfrm>
            </p:grpSpPr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2089134" y="4458522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2089134" y="4243468"/>
                  <a:ext cx="682440" cy="74337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2089134" y="4309569"/>
                  <a:ext cx="792962" cy="67727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2089134" y="4956386"/>
                  <a:ext cx="952757" cy="3045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4" name="TextBox 63"/>
            <p:cNvSpPr txBox="1"/>
            <p:nvPr/>
          </p:nvSpPr>
          <p:spPr>
            <a:xfrm>
              <a:off x="948439" y="1525176"/>
              <a:ext cx="22417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432FF"/>
                  </a:solidFill>
                </a:rPr>
                <a:t>Unit vectors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479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933732" y="1525176"/>
            <a:ext cx="2241768" cy="4486173"/>
            <a:chOff x="948439" y="1525176"/>
            <a:chExt cx="2241768" cy="4486173"/>
          </a:xfrm>
        </p:grpSpPr>
        <p:grpSp>
          <p:nvGrpSpPr>
            <p:cNvPr id="67" name="Group 66"/>
            <p:cNvGrpSpPr/>
            <p:nvPr/>
          </p:nvGrpSpPr>
          <p:grpSpPr>
            <a:xfrm>
              <a:off x="1195949" y="2389808"/>
              <a:ext cx="1746748" cy="3621541"/>
              <a:chOff x="995423" y="2389808"/>
              <a:chExt cx="1746748" cy="3621541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995423" y="2389808"/>
                <a:ext cx="1647431" cy="1610073"/>
                <a:chOff x="995423" y="2071868"/>
                <a:chExt cx="1647431" cy="1610073"/>
              </a:xfrm>
            </p:grpSpPr>
            <p:cxnSp>
              <p:nvCxnSpPr>
                <p:cNvPr id="3" name="Straight Arrow Connector 2"/>
                <p:cNvCxnSpPr/>
                <p:nvPr/>
              </p:nvCxnSpPr>
              <p:spPr>
                <a:xfrm flipV="1">
                  <a:off x="1799574" y="2389281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 flipH="1" flipV="1">
                  <a:off x="1377387" y="2071868"/>
                  <a:ext cx="392977" cy="85143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 flipH="1">
                  <a:off x="995423" y="2944270"/>
                  <a:ext cx="768591" cy="60915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1789414" y="2948057"/>
                  <a:ext cx="560247" cy="73388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/>
            </p:nvGrpSpPr>
            <p:grpSpPr>
              <a:xfrm>
                <a:off x="1789414" y="5267975"/>
                <a:ext cx="952757" cy="743374"/>
                <a:chOff x="2089134" y="4243468"/>
                <a:chExt cx="952757" cy="743374"/>
              </a:xfrm>
            </p:grpSpPr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2089134" y="4458522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2089134" y="4243468"/>
                  <a:ext cx="682440" cy="74337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2089134" y="4309569"/>
                  <a:ext cx="792962" cy="67727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2089134" y="4956386"/>
                  <a:ext cx="952757" cy="3045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4" name="TextBox 63"/>
            <p:cNvSpPr txBox="1"/>
            <p:nvPr/>
          </p:nvSpPr>
          <p:spPr>
            <a:xfrm>
              <a:off x="948439" y="1525176"/>
              <a:ext cx="22417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432FF"/>
                  </a:solidFill>
                </a:rPr>
                <a:t>Unit vectors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298870" y="1525176"/>
            <a:ext cx="3242106" cy="5124839"/>
            <a:chOff x="4141956" y="1525176"/>
            <a:chExt cx="3242106" cy="5124839"/>
          </a:xfrm>
        </p:grpSpPr>
        <p:grpSp>
          <p:nvGrpSpPr>
            <p:cNvPr id="38" name="Group 37"/>
            <p:cNvGrpSpPr/>
            <p:nvPr/>
          </p:nvGrpSpPr>
          <p:grpSpPr>
            <a:xfrm>
              <a:off x="5053631" y="2537022"/>
              <a:ext cx="1418756" cy="1315645"/>
              <a:chOff x="5598000" y="2607539"/>
              <a:chExt cx="1418756" cy="1315645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V="1">
                <a:off x="5598000" y="2607539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5882437" y="3071748"/>
                <a:ext cx="392977" cy="8514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6248165" y="3314026"/>
                <a:ext cx="768591" cy="60915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6456509" y="2607539"/>
                <a:ext cx="560247" cy="73388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>
              <a:off x="4141956" y="4629310"/>
              <a:ext cx="3242106" cy="2020705"/>
              <a:chOff x="5602259" y="3827282"/>
              <a:chExt cx="3242106" cy="2020705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V="1">
                <a:off x="5602259" y="5319667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8161925" y="3827282"/>
                <a:ext cx="682440" cy="74337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7357388" y="4593806"/>
                <a:ext cx="792962" cy="6772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27781" y="5291092"/>
                <a:ext cx="952757" cy="304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/>
            <p:cNvSpPr txBox="1"/>
            <p:nvPr/>
          </p:nvSpPr>
          <p:spPr>
            <a:xfrm>
              <a:off x="4329956" y="1525176"/>
              <a:ext cx="2866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A435F1"/>
                  </a:solidFill>
                </a:rPr>
                <a:t>Arrange as path</a:t>
              </a:r>
              <a:endParaRPr lang="en-US" sz="3200" b="1" dirty="0">
                <a:solidFill>
                  <a:srgbClr val="A435F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061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933732" y="1525176"/>
            <a:ext cx="2241768" cy="4486173"/>
            <a:chOff x="948439" y="1525176"/>
            <a:chExt cx="2241768" cy="4486173"/>
          </a:xfrm>
        </p:grpSpPr>
        <p:grpSp>
          <p:nvGrpSpPr>
            <p:cNvPr id="67" name="Group 66"/>
            <p:cNvGrpSpPr/>
            <p:nvPr/>
          </p:nvGrpSpPr>
          <p:grpSpPr>
            <a:xfrm>
              <a:off x="1195949" y="2389808"/>
              <a:ext cx="1746748" cy="3621541"/>
              <a:chOff x="995423" y="2389808"/>
              <a:chExt cx="1746748" cy="3621541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995423" y="2389808"/>
                <a:ext cx="1647431" cy="1610073"/>
                <a:chOff x="995423" y="2071868"/>
                <a:chExt cx="1647431" cy="1610073"/>
              </a:xfrm>
            </p:grpSpPr>
            <p:cxnSp>
              <p:nvCxnSpPr>
                <p:cNvPr id="3" name="Straight Arrow Connector 2"/>
                <p:cNvCxnSpPr/>
                <p:nvPr/>
              </p:nvCxnSpPr>
              <p:spPr>
                <a:xfrm flipV="1">
                  <a:off x="1799574" y="2389281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 flipH="1" flipV="1">
                  <a:off x="1377387" y="2071868"/>
                  <a:ext cx="392977" cy="85143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 flipH="1">
                  <a:off x="995423" y="2944270"/>
                  <a:ext cx="768591" cy="60915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1789414" y="2948057"/>
                  <a:ext cx="560247" cy="73388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/>
            </p:nvGrpSpPr>
            <p:grpSpPr>
              <a:xfrm>
                <a:off x="1789414" y="5267975"/>
                <a:ext cx="952757" cy="743374"/>
                <a:chOff x="2089134" y="4243468"/>
                <a:chExt cx="952757" cy="743374"/>
              </a:xfrm>
            </p:grpSpPr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2089134" y="4458522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2089134" y="4243468"/>
                  <a:ext cx="682440" cy="74337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2089134" y="4309569"/>
                  <a:ext cx="792962" cy="67727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2089134" y="4956386"/>
                  <a:ext cx="952757" cy="3045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4" name="TextBox 63"/>
            <p:cNvSpPr txBox="1"/>
            <p:nvPr/>
          </p:nvSpPr>
          <p:spPr>
            <a:xfrm>
              <a:off x="948439" y="1525176"/>
              <a:ext cx="22417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432FF"/>
                  </a:solidFill>
                </a:rPr>
                <a:t>Unit vectors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664347" y="1525176"/>
            <a:ext cx="3242106" cy="5127920"/>
            <a:chOff x="8493859" y="1525176"/>
            <a:chExt cx="3242106" cy="5127920"/>
          </a:xfrm>
        </p:grpSpPr>
        <p:grpSp>
          <p:nvGrpSpPr>
            <p:cNvPr id="60" name="Group 59"/>
            <p:cNvGrpSpPr/>
            <p:nvPr/>
          </p:nvGrpSpPr>
          <p:grpSpPr>
            <a:xfrm>
              <a:off x="9405534" y="2537022"/>
              <a:ext cx="1418756" cy="1315645"/>
              <a:chOff x="9302070" y="1966965"/>
              <a:chExt cx="1418756" cy="1315645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9302070" y="1966965"/>
                <a:ext cx="1418756" cy="1315645"/>
                <a:chOff x="5598000" y="2607539"/>
                <a:chExt cx="1418756" cy="1315645"/>
              </a:xfrm>
            </p:grpSpPr>
            <p:cxnSp>
              <p:nvCxnSpPr>
                <p:cNvPr id="41" name="Straight Arrow Connector 40"/>
                <p:cNvCxnSpPr/>
                <p:nvPr/>
              </p:nvCxnSpPr>
              <p:spPr>
                <a:xfrm flipV="1">
                  <a:off x="5598000" y="2607539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 flipH="1" flipV="1">
                  <a:off x="5882437" y="3071748"/>
                  <a:ext cx="392977" cy="851436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/>
                <p:nvPr/>
              </p:nvCxnSpPr>
              <p:spPr>
                <a:xfrm flipH="1">
                  <a:off x="6248165" y="3314026"/>
                  <a:ext cx="768591" cy="609158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>
                  <a:off x="6456509" y="2607539"/>
                  <a:ext cx="560247" cy="73388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Straight Arrow Connector 50"/>
              <p:cNvCxnSpPr/>
              <p:nvPr/>
            </p:nvCxnSpPr>
            <p:spPr>
              <a:xfrm flipV="1">
                <a:off x="9302070" y="2431174"/>
                <a:ext cx="284437" cy="54649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8493859" y="4626228"/>
              <a:ext cx="3242106" cy="2026868"/>
              <a:chOff x="8493859" y="3746819"/>
              <a:chExt cx="3242106" cy="2026868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8493859" y="3746819"/>
                <a:ext cx="3242106" cy="2020705"/>
                <a:chOff x="5602259" y="3827282"/>
                <a:chExt cx="3242106" cy="2020705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 flipV="1">
                  <a:off x="5602259" y="5319667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V="1">
                  <a:off x="8161925" y="3827282"/>
                  <a:ext cx="682440" cy="74337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7357388" y="4593806"/>
                  <a:ext cx="792962" cy="677273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6427781" y="5291092"/>
                  <a:ext cx="952757" cy="30456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" name="Straight Arrow Connector 56"/>
              <p:cNvCxnSpPr/>
              <p:nvPr/>
            </p:nvCxnSpPr>
            <p:spPr>
              <a:xfrm flipV="1">
                <a:off x="8493859" y="3746819"/>
                <a:ext cx="3242106" cy="202686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/>
            <p:cNvSpPr txBox="1"/>
            <p:nvPr/>
          </p:nvSpPr>
          <p:spPr>
            <a:xfrm>
              <a:off x="9214858" y="1525176"/>
              <a:ext cx="18001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C00000"/>
                  </a:solidFill>
                </a:rPr>
                <a:t>Resultant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298870" y="1525176"/>
            <a:ext cx="3242106" cy="5124839"/>
            <a:chOff x="4141956" y="1525176"/>
            <a:chExt cx="3242106" cy="5124839"/>
          </a:xfrm>
        </p:grpSpPr>
        <p:grpSp>
          <p:nvGrpSpPr>
            <p:cNvPr id="38" name="Group 37"/>
            <p:cNvGrpSpPr/>
            <p:nvPr/>
          </p:nvGrpSpPr>
          <p:grpSpPr>
            <a:xfrm>
              <a:off x="5053631" y="2537022"/>
              <a:ext cx="1418756" cy="1315645"/>
              <a:chOff x="5598000" y="2607539"/>
              <a:chExt cx="1418756" cy="1315645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V="1">
                <a:off x="5598000" y="2607539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5882437" y="3071748"/>
                <a:ext cx="392977" cy="8514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6248165" y="3314026"/>
                <a:ext cx="768591" cy="60915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6456509" y="2607539"/>
                <a:ext cx="560247" cy="73388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>
              <a:off x="4141956" y="4629310"/>
              <a:ext cx="3242106" cy="2020705"/>
              <a:chOff x="5602259" y="3827282"/>
              <a:chExt cx="3242106" cy="2020705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V="1">
                <a:off x="5602259" y="5319667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8161925" y="3827282"/>
                <a:ext cx="682440" cy="74337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7357388" y="4593806"/>
                <a:ext cx="792962" cy="6772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27781" y="5291092"/>
                <a:ext cx="952757" cy="304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/>
            <p:cNvSpPr txBox="1"/>
            <p:nvPr/>
          </p:nvSpPr>
          <p:spPr>
            <a:xfrm>
              <a:off x="4329956" y="1525176"/>
              <a:ext cx="2866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A435F1"/>
                  </a:solidFill>
                </a:rPr>
                <a:t>Arrange as path</a:t>
              </a:r>
              <a:endParaRPr lang="en-US" sz="3200" b="1" dirty="0">
                <a:solidFill>
                  <a:srgbClr val="A435F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6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933732" y="1525176"/>
            <a:ext cx="2241768" cy="4486173"/>
            <a:chOff x="948439" y="1525176"/>
            <a:chExt cx="2241768" cy="4486173"/>
          </a:xfrm>
        </p:grpSpPr>
        <p:grpSp>
          <p:nvGrpSpPr>
            <p:cNvPr id="67" name="Group 66"/>
            <p:cNvGrpSpPr/>
            <p:nvPr/>
          </p:nvGrpSpPr>
          <p:grpSpPr>
            <a:xfrm>
              <a:off x="1195949" y="2389808"/>
              <a:ext cx="1746748" cy="3621541"/>
              <a:chOff x="995423" y="2389808"/>
              <a:chExt cx="1746748" cy="3621541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995423" y="2389808"/>
                <a:ext cx="1647431" cy="1610073"/>
                <a:chOff x="995423" y="2071868"/>
                <a:chExt cx="1647431" cy="1610073"/>
              </a:xfrm>
            </p:grpSpPr>
            <p:cxnSp>
              <p:nvCxnSpPr>
                <p:cNvPr id="3" name="Straight Arrow Connector 2"/>
                <p:cNvCxnSpPr/>
                <p:nvPr/>
              </p:nvCxnSpPr>
              <p:spPr>
                <a:xfrm flipV="1">
                  <a:off x="1799574" y="2389281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 flipH="1" flipV="1">
                  <a:off x="1377387" y="2071868"/>
                  <a:ext cx="392977" cy="85143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 flipH="1">
                  <a:off x="995423" y="2944270"/>
                  <a:ext cx="768591" cy="60915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1789414" y="2948057"/>
                  <a:ext cx="560247" cy="73388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/>
            </p:nvGrpSpPr>
            <p:grpSpPr>
              <a:xfrm>
                <a:off x="1789414" y="5267975"/>
                <a:ext cx="952757" cy="743374"/>
                <a:chOff x="2089134" y="4243468"/>
                <a:chExt cx="952757" cy="743374"/>
              </a:xfrm>
            </p:grpSpPr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2089134" y="4458522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2089134" y="4243468"/>
                  <a:ext cx="682440" cy="74337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2089134" y="4309569"/>
                  <a:ext cx="792962" cy="67727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2089134" y="4956386"/>
                  <a:ext cx="952757" cy="3045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4" name="TextBox 63"/>
            <p:cNvSpPr txBox="1"/>
            <p:nvPr/>
          </p:nvSpPr>
          <p:spPr>
            <a:xfrm>
              <a:off x="948439" y="1525176"/>
              <a:ext cx="22417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432FF"/>
                  </a:solidFill>
                </a:rPr>
                <a:t>Unit vectors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664347" y="1525176"/>
            <a:ext cx="3242106" cy="5127920"/>
            <a:chOff x="8493859" y="1525176"/>
            <a:chExt cx="3242106" cy="5127920"/>
          </a:xfrm>
        </p:grpSpPr>
        <p:grpSp>
          <p:nvGrpSpPr>
            <p:cNvPr id="60" name="Group 59"/>
            <p:cNvGrpSpPr/>
            <p:nvPr/>
          </p:nvGrpSpPr>
          <p:grpSpPr>
            <a:xfrm>
              <a:off x="9405534" y="2537022"/>
              <a:ext cx="1418756" cy="1315645"/>
              <a:chOff x="9302070" y="1966965"/>
              <a:chExt cx="1418756" cy="1315645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9302070" y="1966965"/>
                <a:ext cx="1418756" cy="1315645"/>
                <a:chOff x="5598000" y="2607539"/>
                <a:chExt cx="1418756" cy="1315645"/>
              </a:xfrm>
            </p:grpSpPr>
            <p:cxnSp>
              <p:nvCxnSpPr>
                <p:cNvPr id="41" name="Straight Arrow Connector 40"/>
                <p:cNvCxnSpPr/>
                <p:nvPr/>
              </p:nvCxnSpPr>
              <p:spPr>
                <a:xfrm flipV="1">
                  <a:off x="5598000" y="2607539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 flipH="1" flipV="1">
                  <a:off x="5882437" y="3071748"/>
                  <a:ext cx="392977" cy="851436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/>
                <p:nvPr/>
              </p:nvCxnSpPr>
              <p:spPr>
                <a:xfrm flipH="1">
                  <a:off x="6248165" y="3314026"/>
                  <a:ext cx="768591" cy="609158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>
                  <a:off x="6456509" y="2607539"/>
                  <a:ext cx="560247" cy="73388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Straight Arrow Connector 50"/>
              <p:cNvCxnSpPr/>
              <p:nvPr/>
            </p:nvCxnSpPr>
            <p:spPr>
              <a:xfrm flipV="1">
                <a:off x="9302070" y="2431174"/>
                <a:ext cx="284437" cy="54649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8493859" y="4626228"/>
              <a:ext cx="3242106" cy="2026868"/>
              <a:chOff x="8493859" y="3746819"/>
              <a:chExt cx="3242106" cy="2026868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8493859" y="3746819"/>
                <a:ext cx="3242106" cy="2020705"/>
                <a:chOff x="5602259" y="3827282"/>
                <a:chExt cx="3242106" cy="2020705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 flipV="1">
                  <a:off x="5602259" y="5319667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V="1">
                  <a:off x="8161925" y="3827282"/>
                  <a:ext cx="682440" cy="74337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7357388" y="4593806"/>
                  <a:ext cx="792962" cy="677273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6427781" y="5291092"/>
                  <a:ext cx="952757" cy="30456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" name="Straight Arrow Connector 56"/>
              <p:cNvCxnSpPr/>
              <p:nvPr/>
            </p:nvCxnSpPr>
            <p:spPr>
              <a:xfrm flipV="1">
                <a:off x="8493859" y="3746819"/>
                <a:ext cx="3242106" cy="202686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/>
            <p:cNvSpPr txBox="1"/>
            <p:nvPr/>
          </p:nvSpPr>
          <p:spPr>
            <a:xfrm>
              <a:off x="9214858" y="1525176"/>
              <a:ext cx="18001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C00000"/>
                  </a:solidFill>
                </a:rPr>
                <a:t>Resultant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298870" y="1525176"/>
            <a:ext cx="3242106" cy="5124839"/>
            <a:chOff x="4141956" y="1525176"/>
            <a:chExt cx="3242106" cy="5124839"/>
          </a:xfrm>
        </p:grpSpPr>
        <p:grpSp>
          <p:nvGrpSpPr>
            <p:cNvPr id="38" name="Group 37"/>
            <p:cNvGrpSpPr/>
            <p:nvPr/>
          </p:nvGrpSpPr>
          <p:grpSpPr>
            <a:xfrm>
              <a:off x="5053631" y="2537022"/>
              <a:ext cx="1418756" cy="1315645"/>
              <a:chOff x="5598000" y="2607539"/>
              <a:chExt cx="1418756" cy="1315645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V="1">
                <a:off x="5598000" y="2607539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5882437" y="3071748"/>
                <a:ext cx="392977" cy="8514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6248165" y="3314026"/>
                <a:ext cx="768591" cy="60915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6456509" y="2607539"/>
                <a:ext cx="560247" cy="73388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>
              <a:off x="4141956" y="4629310"/>
              <a:ext cx="3242106" cy="2020705"/>
              <a:chOff x="5602259" y="3827282"/>
              <a:chExt cx="3242106" cy="2020705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V="1">
                <a:off x="5602259" y="5319667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8161925" y="3827282"/>
                <a:ext cx="682440" cy="74337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7357388" y="4593806"/>
                <a:ext cx="792962" cy="6772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27781" y="5291092"/>
                <a:ext cx="952757" cy="304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/>
            <p:cNvSpPr txBox="1"/>
            <p:nvPr/>
          </p:nvSpPr>
          <p:spPr>
            <a:xfrm>
              <a:off x="4329956" y="1525176"/>
              <a:ext cx="2866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A435F1"/>
                  </a:solidFill>
                </a:rPr>
                <a:t>Arrange as path</a:t>
              </a:r>
              <a:endParaRPr lang="en-US" sz="3200" b="1" dirty="0">
                <a:solidFill>
                  <a:srgbClr val="A435F1"/>
                </a:solidFill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 rot="16200000">
            <a:off x="-504297" y="2946566"/>
            <a:ext cx="224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Short</a:t>
            </a:r>
            <a:endParaRPr lang="en-US" sz="3200" b="1" dirty="0"/>
          </a:p>
        </p:txBody>
      </p:sp>
      <p:sp>
        <p:nvSpPr>
          <p:cNvPr id="73" name="TextBox 72"/>
          <p:cNvSpPr txBox="1"/>
          <p:nvPr/>
        </p:nvSpPr>
        <p:spPr>
          <a:xfrm rot="16200000">
            <a:off x="-500568" y="5334024"/>
            <a:ext cx="2234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/>
              <a:t>Long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7742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1845407" y="2581131"/>
            <a:ext cx="1418756" cy="1315645"/>
            <a:chOff x="9302070" y="1966965"/>
            <a:chExt cx="1418756" cy="1315645"/>
          </a:xfrm>
        </p:grpSpPr>
        <p:grpSp>
          <p:nvGrpSpPr>
            <p:cNvPr id="40" name="Group 39"/>
            <p:cNvGrpSpPr/>
            <p:nvPr/>
          </p:nvGrpSpPr>
          <p:grpSpPr>
            <a:xfrm>
              <a:off x="9302070" y="1966965"/>
              <a:ext cx="1418756" cy="1315645"/>
              <a:chOff x="5598000" y="2607539"/>
              <a:chExt cx="1418756" cy="1315645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 flipV="1">
                <a:off x="5598000" y="2607539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5882437" y="3071748"/>
                <a:ext cx="392977" cy="851436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>
                <a:off x="6248165" y="3314026"/>
                <a:ext cx="768591" cy="609158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6456509" y="2607539"/>
                <a:ext cx="560247" cy="733884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/>
            <p:cNvCxnSpPr/>
            <p:nvPr/>
          </p:nvCxnSpPr>
          <p:spPr>
            <a:xfrm flipV="1">
              <a:off x="9302070" y="2431174"/>
              <a:ext cx="284437" cy="5464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933732" y="4612977"/>
            <a:ext cx="3242106" cy="2026868"/>
            <a:chOff x="8493859" y="3746819"/>
            <a:chExt cx="3242106" cy="2026868"/>
          </a:xfrm>
        </p:grpSpPr>
        <p:grpSp>
          <p:nvGrpSpPr>
            <p:cNvPr id="45" name="Group 44"/>
            <p:cNvGrpSpPr/>
            <p:nvPr/>
          </p:nvGrpSpPr>
          <p:grpSpPr>
            <a:xfrm>
              <a:off x="8493859" y="3746819"/>
              <a:ext cx="3242106" cy="2020705"/>
              <a:chOff x="5602259" y="3827282"/>
              <a:chExt cx="3242106" cy="2020705"/>
            </a:xfrm>
          </p:grpSpPr>
          <p:cxnSp>
            <p:nvCxnSpPr>
              <p:cNvPr id="46" name="Straight Arrow Connector 45"/>
              <p:cNvCxnSpPr/>
              <p:nvPr/>
            </p:nvCxnSpPr>
            <p:spPr>
              <a:xfrm flipV="1">
                <a:off x="5602259" y="5319667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8161925" y="3827282"/>
                <a:ext cx="682440" cy="743374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7357388" y="4593806"/>
                <a:ext cx="792962" cy="677273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6427781" y="5291092"/>
                <a:ext cx="952757" cy="30456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/>
            <p:cNvCxnSpPr/>
            <p:nvPr/>
          </p:nvCxnSpPr>
          <p:spPr>
            <a:xfrm flipV="1">
              <a:off x="8493859" y="3746819"/>
              <a:ext cx="3242106" cy="202686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1654731" y="1525176"/>
            <a:ext cx="1800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Resultant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 rot="16200000">
            <a:off x="-504297" y="2946566"/>
            <a:ext cx="224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Short</a:t>
            </a:r>
            <a:endParaRPr lang="en-US" sz="3200" b="1" dirty="0"/>
          </a:p>
        </p:txBody>
      </p:sp>
      <p:sp>
        <p:nvSpPr>
          <p:cNvPr id="73" name="TextBox 72"/>
          <p:cNvSpPr txBox="1"/>
          <p:nvPr/>
        </p:nvSpPr>
        <p:spPr>
          <a:xfrm rot="16200000">
            <a:off x="-500568" y="5334024"/>
            <a:ext cx="2234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/>
              <a:t>Long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3236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1845407" y="2581131"/>
            <a:ext cx="1418756" cy="1315645"/>
            <a:chOff x="9302070" y="1966965"/>
            <a:chExt cx="1418756" cy="1315645"/>
          </a:xfrm>
        </p:grpSpPr>
        <p:grpSp>
          <p:nvGrpSpPr>
            <p:cNvPr id="40" name="Group 39"/>
            <p:cNvGrpSpPr/>
            <p:nvPr/>
          </p:nvGrpSpPr>
          <p:grpSpPr>
            <a:xfrm>
              <a:off x="9302070" y="1966965"/>
              <a:ext cx="1418756" cy="1315645"/>
              <a:chOff x="5598000" y="2607539"/>
              <a:chExt cx="1418756" cy="1315645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 flipV="1">
                <a:off x="5598000" y="2607539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5882437" y="3071748"/>
                <a:ext cx="392977" cy="851436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>
                <a:off x="6248165" y="3314026"/>
                <a:ext cx="768591" cy="609158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6456509" y="2607539"/>
                <a:ext cx="560247" cy="733884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/>
            <p:cNvCxnSpPr/>
            <p:nvPr/>
          </p:nvCxnSpPr>
          <p:spPr>
            <a:xfrm flipV="1">
              <a:off x="9302070" y="2431174"/>
              <a:ext cx="284437" cy="5464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933732" y="4612977"/>
            <a:ext cx="3242106" cy="2026868"/>
            <a:chOff x="8493859" y="3746819"/>
            <a:chExt cx="3242106" cy="2026868"/>
          </a:xfrm>
        </p:grpSpPr>
        <p:grpSp>
          <p:nvGrpSpPr>
            <p:cNvPr id="45" name="Group 44"/>
            <p:cNvGrpSpPr/>
            <p:nvPr/>
          </p:nvGrpSpPr>
          <p:grpSpPr>
            <a:xfrm>
              <a:off x="8493859" y="3746819"/>
              <a:ext cx="3242106" cy="2020705"/>
              <a:chOff x="5602259" y="3827282"/>
              <a:chExt cx="3242106" cy="2020705"/>
            </a:xfrm>
          </p:grpSpPr>
          <p:cxnSp>
            <p:nvCxnSpPr>
              <p:cNvPr id="46" name="Straight Arrow Connector 45"/>
              <p:cNvCxnSpPr/>
              <p:nvPr/>
            </p:nvCxnSpPr>
            <p:spPr>
              <a:xfrm flipV="1">
                <a:off x="5602259" y="5319667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8161925" y="3827282"/>
                <a:ext cx="682440" cy="743374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7357388" y="4593806"/>
                <a:ext cx="792962" cy="677273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6427781" y="5291092"/>
                <a:ext cx="952757" cy="30456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/>
            <p:cNvCxnSpPr/>
            <p:nvPr/>
          </p:nvCxnSpPr>
          <p:spPr>
            <a:xfrm flipV="1">
              <a:off x="8493859" y="3746819"/>
              <a:ext cx="3242106" cy="202686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1654731" y="1525176"/>
            <a:ext cx="1800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Resultant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 rot="16200000">
            <a:off x="-504297" y="2946566"/>
            <a:ext cx="224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Short</a:t>
            </a:r>
            <a:endParaRPr lang="en-US" sz="3200" b="1" dirty="0"/>
          </a:p>
        </p:txBody>
      </p:sp>
      <p:sp>
        <p:nvSpPr>
          <p:cNvPr id="73" name="TextBox 72"/>
          <p:cNvSpPr txBox="1"/>
          <p:nvPr/>
        </p:nvSpPr>
        <p:spPr>
          <a:xfrm rot="16200000">
            <a:off x="-500568" y="5334024"/>
            <a:ext cx="2234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/>
              <a:t>Long</a:t>
            </a:r>
            <a:endParaRPr lang="en-US" sz="3200" b="1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4391380" y="2298868"/>
            <a:ext cx="4713081" cy="188017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6301563" y="4686326"/>
            <a:ext cx="892714" cy="1880170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5757973" y="1525176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435F1"/>
                </a:solidFill>
              </a:rPr>
              <a:t>Dispersion</a:t>
            </a:r>
            <a:endParaRPr lang="en-US" sz="3200" b="1" dirty="0">
              <a:solidFill>
                <a:srgbClr val="A435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12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3002" y="2975702"/>
            <a:ext cx="697723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Complexities of circular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Resultant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von Mises distribution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Today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0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1845407" y="2581131"/>
            <a:ext cx="1418756" cy="1315645"/>
            <a:chOff x="9302070" y="1966965"/>
            <a:chExt cx="1418756" cy="1315645"/>
          </a:xfrm>
        </p:grpSpPr>
        <p:grpSp>
          <p:nvGrpSpPr>
            <p:cNvPr id="40" name="Group 39"/>
            <p:cNvGrpSpPr/>
            <p:nvPr/>
          </p:nvGrpSpPr>
          <p:grpSpPr>
            <a:xfrm>
              <a:off x="9302070" y="1966965"/>
              <a:ext cx="1418756" cy="1315645"/>
              <a:chOff x="5598000" y="2607539"/>
              <a:chExt cx="1418756" cy="1315645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 flipV="1">
                <a:off x="5598000" y="2607539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5882437" y="3071748"/>
                <a:ext cx="392977" cy="851436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>
                <a:off x="6248165" y="3314026"/>
                <a:ext cx="768591" cy="609158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6456509" y="2607539"/>
                <a:ext cx="560247" cy="733884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/>
            <p:cNvCxnSpPr/>
            <p:nvPr/>
          </p:nvCxnSpPr>
          <p:spPr>
            <a:xfrm flipV="1">
              <a:off x="9302070" y="2431174"/>
              <a:ext cx="284437" cy="5464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933732" y="4612977"/>
            <a:ext cx="3242106" cy="2026868"/>
            <a:chOff x="8493859" y="3746819"/>
            <a:chExt cx="3242106" cy="2026868"/>
          </a:xfrm>
        </p:grpSpPr>
        <p:grpSp>
          <p:nvGrpSpPr>
            <p:cNvPr id="45" name="Group 44"/>
            <p:cNvGrpSpPr/>
            <p:nvPr/>
          </p:nvGrpSpPr>
          <p:grpSpPr>
            <a:xfrm>
              <a:off x="8493859" y="3746819"/>
              <a:ext cx="3242106" cy="2020705"/>
              <a:chOff x="5602259" y="3827282"/>
              <a:chExt cx="3242106" cy="2020705"/>
            </a:xfrm>
          </p:grpSpPr>
          <p:cxnSp>
            <p:nvCxnSpPr>
              <p:cNvPr id="46" name="Straight Arrow Connector 45"/>
              <p:cNvCxnSpPr/>
              <p:nvPr/>
            </p:nvCxnSpPr>
            <p:spPr>
              <a:xfrm flipV="1">
                <a:off x="5602259" y="5319667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8161925" y="3827282"/>
                <a:ext cx="682440" cy="743374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7357388" y="4593806"/>
                <a:ext cx="792962" cy="677273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6427781" y="5291092"/>
                <a:ext cx="952757" cy="30456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/>
            <p:cNvCxnSpPr/>
            <p:nvPr/>
          </p:nvCxnSpPr>
          <p:spPr>
            <a:xfrm flipV="1">
              <a:off x="8493859" y="3746819"/>
              <a:ext cx="3242106" cy="202686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1654731" y="1525176"/>
            <a:ext cx="1800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Resultant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 rot="16200000">
            <a:off x="-504297" y="2946566"/>
            <a:ext cx="224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Short</a:t>
            </a:r>
            <a:endParaRPr lang="en-US" sz="3200" b="1" dirty="0"/>
          </a:p>
        </p:txBody>
      </p:sp>
      <p:sp>
        <p:nvSpPr>
          <p:cNvPr id="73" name="TextBox 72"/>
          <p:cNvSpPr txBox="1"/>
          <p:nvPr/>
        </p:nvSpPr>
        <p:spPr>
          <a:xfrm rot="16200000">
            <a:off x="-500568" y="5334024"/>
            <a:ext cx="2234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/>
              <a:t>Long</a:t>
            </a:r>
            <a:endParaRPr lang="en-US" sz="3200" b="1" dirty="0"/>
          </a:p>
        </p:txBody>
      </p:sp>
      <p:grpSp>
        <p:nvGrpSpPr>
          <p:cNvPr id="84" name="Group 83"/>
          <p:cNvGrpSpPr/>
          <p:nvPr/>
        </p:nvGrpSpPr>
        <p:grpSpPr>
          <a:xfrm>
            <a:off x="9731781" y="2450117"/>
            <a:ext cx="1405631" cy="1577673"/>
            <a:chOff x="7761521" y="2711835"/>
            <a:chExt cx="1405631" cy="1577673"/>
          </a:xfrm>
        </p:grpSpPr>
        <p:sp>
          <p:nvSpPr>
            <p:cNvPr id="74" name="Pie 73"/>
            <p:cNvSpPr/>
            <p:nvPr/>
          </p:nvSpPr>
          <p:spPr>
            <a:xfrm>
              <a:off x="7761521" y="3687624"/>
              <a:ext cx="601884" cy="601884"/>
            </a:xfrm>
            <a:prstGeom prst="pie">
              <a:avLst>
                <a:gd name="adj1" fmla="val 16153904"/>
                <a:gd name="adj2" fmla="val 2095686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V="1">
              <a:off x="8062463" y="2711835"/>
              <a:ext cx="0" cy="128258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8062463" y="3740565"/>
              <a:ext cx="1104689" cy="25385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9807684" y="4843795"/>
            <a:ext cx="1253824" cy="1565233"/>
            <a:chOff x="7913328" y="4482898"/>
            <a:chExt cx="1253824" cy="1565233"/>
          </a:xfrm>
        </p:grpSpPr>
        <p:sp>
          <p:nvSpPr>
            <p:cNvPr id="75" name="Pie 74"/>
            <p:cNvSpPr/>
            <p:nvPr/>
          </p:nvSpPr>
          <p:spPr>
            <a:xfrm>
              <a:off x="7913328" y="5446247"/>
              <a:ext cx="601884" cy="601884"/>
            </a:xfrm>
            <a:prstGeom prst="pie">
              <a:avLst>
                <a:gd name="adj1" fmla="val 16153904"/>
                <a:gd name="adj2" fmla="val 1995324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8200757" y="4482898"/>
              <a:ext cx="0" cy="1282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8200757" y="5265297"/>
              <a:ext cx="966395" cy="500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4391380" y="2298868"/>
            <a:ext cx="4713081" cy="188017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6301563" y="4686326"/>
            <a:ext cx="892714" cy="1880170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5757973" y="1525176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435F1"/>
                </a:solidFill>
              </a:rPr>
              <a:t>Dispersion</a:t>
            </a:r>
            <a:endParaRPr lang="en-US" sz="3200" b="1" dirty="0">
              <a:solidFill>
                <a:srgbClr val="A435F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848538" y="1525176"/>
            <a:ext cx="1172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Mean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7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34843" y="1973366"/>
            <a:ext cx="2973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Resultant length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87738" y="2547527"/>
            <a:ext cx="5234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Inverse of dispersion; scales with 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633835" y="1973366"/>
                <a:ext cx="3244730" cy="109446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𝑅</m:t>
                      </m:r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3200" i="1">
                                  <a:solidFill>
                                    <a:srgbClr val="0432FF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35" y="1973366"/>
                <a:ext cx="3244730" cy="10944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6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34843" y="1973366"/>
            <a:ext cx="2973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Resultant length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87738" y="2547527"/>
            <a:ext cx="5234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Inverse of dispersion; scales with n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34843" y="3520040"/>
            <a:ext cx="3970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Mean resultant length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87738" y="4094201"/>
            <a:ext cx="8472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Rescaled, allowing comparison across samples; 0-1 range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633835" y="1973366"/>
                <a:ext cx="3244730" cy="109446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𝑅</m:t>
                      </m:r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3200" i="1">
                                  <a:solidFill>
                                    <a:srgbClr val="0432FF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35" y="1973366"/>
                <a:ext cx="3244730" cy="10944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520052" y="3520040"/>
                <a:ext cx="1358513" cy="101431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sz="32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</m:bar>
                      <m:r>
                        <a:rPr lang="en-GB" sz="32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𝑅</m:t>
                          </m:r>
                        </m:num>
                        <m:den>
                          <m: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052" y="3520040"/>
                <a:ext cx="1358513" cy="10143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84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34843" y="1973366"/>
            <a:ext cx="2973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Resultant length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87738" y="2547527"/>
            <a:ext cx="5234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Inverse of dispersion; scales with n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34843" y="3520040"/>
            <a:ext cx="3970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Mean resultant length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87738" y="4094201"/>
            <a:ext cx="8472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Rescaled, allowing comparison across samples; 0-1 range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634843" y="5066715"/>
            <a:ext cx="301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Circular variance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87738" y="5640876"/>
            <a:ext cx="4523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Varies from 0 (low) to 1 (high)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633835" y="1973366"/>
                <a:ext cx="3244730" cy="109446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𝑅</m:t>
                      </m:r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3200" i="1">
                                  <a:solidFill>
                                    <a:srgbClr val="0432FF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35" y="1973366"/>
                <a:ext cx="3244730" cy="10944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520052" y="3520040"/>
                <a:ext cx="1358513" cy="101431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sz="32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</m:bar>
                      <m:r>
                        <a:rPr lang="en-GB" sz="32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𝑅</m:t>
                          </m:r>
                        </m:num>
                        <m:den>
                          <m: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052" y="3520040"/>
                <a:ext cx="1358513" cy="10143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9674628" y="5066715"/>
                <a:ext cx="2203937" cy="63966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=1−</m:t>
                      </m:r>
                      <m:bar>
                        <m:barPr>
                          <m:pos m:val="top"/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</m:bar>
                    </m:oMath>
                  </m:oMathPara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628" y="5066715"/>
                <a:ext cx="2203937" cy="63966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77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30467" y="6488668"/>
            <a:ext cx="466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/>
              <a:t>Lukeneder</a:t>
            </a:r>
            <a:r>
              <a:rPr lang="en-US" dirty="0" smtClean="0"/>
              <a:t> et al 2014 </a:t>
            </a:r>
            <a:r>
              <a:rPr lang="en-US" i="1" dirty="0" smtClean="0"/>
              <a:t>Computers &amp; Geosciences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t="23797" r="17791" b="13418"/>
          <a:stretch/>
        </p:blipFill>
        <p:spPr>
          <a:xfrm>
            <a:off x="844874" y="2484965"/>
            <a:ext cx="5150361" cy="305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30467" y="6488668"/>
            <a:ext cx="466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/>
              <a:t>Lukeneder</a:t>
            </a:r>
            <a:r>
              <a:rPr lang="en-US" dirty="0" smtClean="0"/>
              <a:t> et al 2014 </a:t>
            </a:r>
            <a:r>
              <a:rPr lang="en-US" i="1" dirty="0" smtClean="0"/>
              <a:t>Computers &amp; Geosciences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t="23797" r="17791" b="13418"/>
          <a:stretch/>
        </p:blipFill>
        <p:spPr>
          <a:xfrm>
            <a:off x="844874" y="2484965"/>
            <a:ext cx="5150361" cy="3055717"/>
          </a:xfrm>
          <a:prstGeom prst="rect">
            <a:avLst/>
          </a:prstGeom>
        </p:spPr>
      </p:pic>
      <p:grpSp>
        <p:nvGrpSpPr>
          <p:cNvPr id="141" name="Group 140"/>
          <p:cNvGrpSpPr/>
          <p:nvPr/>
        </p:nvGrpSpPr>
        <p:grpSpPr>
          <a:xfrm>
            <a:off x="6611807" y="1643605"/>
            <a:ext cx="4735320" cy="4738437"/>
            <a:chOff x="6342887" y="1643605"/>
            <a:chExt cx="4735320" cy="4738437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887" y="1643605"/>
              <a:ext cx="4735320" cy="4738437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8843058" y="1713053"/>
              <a:ext cx="138896" cy="6018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H="1" flipV="1">
              <a:off x="7662441" y="1713053"/>
              <a:ext cx="103837" cy="5440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H="1" flipV="1">
              <a:off x="6758380" y="2013995"/>
              <a:ext cx="134492" cy="5150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H="1" flipV="1">
              <a:off x="6979534" y="2801073"/>
              <a:ext cx="101952" cy="63275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H="1" flipV="1">
              <a:off x="7714359" y="2662177"/>
              <a:ext cx="51919" cy="49964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8059715" y="3117448"/>
              <a:ext cx="42563" cy="70605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9037944" y="3433824"/>
              <a:ext cx="42563" cy="7427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9560734" y="1985058"/>
              <a:ext cx="155730" cy="7523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H="1" flipV="1">
              <a:off x="10295244" y="2013995"/>
              <a:ext cx="24226" cy="64529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V="1">
              <a:off x="9357605" y="2911998"/>
              <a:ext cx="32588" cy="5227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flipH="1" flipV="1">
              <a:off x="9861233" y="3648393"/>
              <a:ext cx="145547" cy="4784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flipH="1" flipV="1">
              <a:off x="10093124" y="4537276"/>
              <a:ext cx="59204" cy="4779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flipV="1">
              <a:off x="9424918" y="4259484"/>
              <a:ext cx="291546" cy="5794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H="1" flipV="1">
              <a:off x="9638599" y="5015218"/>
              <a:ext cx="16998" cy="52895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V="1">
              <a:off x="8752039" y="5279695"/>
              <a:ext cx="91019" cy="4958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8035486" y="4549226"/>
              <a:ext cx="273273" cy="89408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H="1" flipV="1">
              <a:off x="7429908" y="4259484"/>
              <a:ext cx="119179" cy="5413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V="1">
              <a:off x="6855925" y="3553428"/>
              <a:ext cx="87584" cy="73007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H="1" flipV="1">
              <a:off x="6721196" y="4596195"/>
              <a:ext cx="104430" cy="6078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H="1" flipV="1">
              <a:off x="7207595" y="5194914"/>
              <a:ext cx="104430" cy="6078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14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396849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9927" y="1387910"/>
            <a:ext cx="6459087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1034595" y="1622694"/>
            <a:ext cx="4658794" cy="48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8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396849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9927" y="1387910"/>
            <a:ext cx="6459087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1034595" y="1622694"/>
            <a:ext cx="4658794" cy="4817086"/>
          </a:xfrm>
          <a:prstGeom prst="rect">
            <a:avLst/>
          </a:prstGeom>
        </p:spPr>
      </p:pic>
      <p:sp>
        <p:nvSpPr>
          <p:cNvPr id="95" name="Striped Right Arrow 94"/>
          <p:cNvSpPr/>
          <p:nvPr/>
        </p:nvSpPr>
        <p:spPr>
          <a:xfrm rot="14389179">
            <a:off x="2849358" y="4650788"/>
            <a:ext cx="347087" cy="195424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t="22431" r="4574" b="6073"/>
          <a:stretch/>
        </p:blipFill>
        <p:spPr>
          <a:xfrm>
            <a:off x="525874" y="2169926"/>
            <a:ext cx="4655706" cy="2444687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194011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396849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9927" y="1387910"/>
            <a:ext cx="6459087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1034595" y="1622694"/>
            <a:ext cx="4658794" cy="4817086"/>
          </a:xfrm>
          <a:prstGeom prst="rect">
            <a:avLst/>
          </a:prstGeom>
        </p:spPr>
      </p:pic>
      <p:sp>
        <p:nvSpPr>
          <p:cNvPr id="95" name="Striped Right Arrow 94"/>
          <p:cNvSpPr/>
          <p:nvPr/>
        </p:nvSpPr>
        <p:spPr>
          <a:xfrm rot="14389179">
            <a:off x="2849358" y="4650788"/>
            <a:ext cx="347087" cy="195424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t="22431" r="4574" b="6073"/>
          <a:stretch/>
        </p:blipFill>
        <p:spPr>
          <a:xfrm>
            <a:off x="525874" y="2169926"/>
            <a:ext cx="4655706" cy="2444687"/>
          </a:xfrm>
          <a:prstGeom prst="rect">
            <a:avLst/>
          </a:prstGeom>
          <a:ln w="25400">
            <a:noFill/>
          </a:ln>
        </p:spPr>
      </p:pic>
      <p:sp>
        <p:nvSpPr>
          <p:cNvPr id="97" name="Rectangle 96"/>
          <p:cNvSpPr/>
          <p:nvPr/>
        </p:nvSpPr>
        <p:spPr>
          <a:xfrm>
            <a:off x="10386424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786254" y="1387910"/>
            <a:ext cx="5098879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7024170" y="1622694"/>
            <a:ext cx="4658794" cy="481708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t="22431" r="4574" b="6073"/>
          <a:stretch/>
        </p:blipFill>
        <p:spPr>
          <a:xfrm>
            <a:off x="6515449" y="2169926"/>
            <a:ext cx="4655706" cy="2444687"/>
          </a:xfrm>
          <a:prstGeom prst="rect">
            <a:avLst/>
          </a:prstGeom>
          <a:ln w="25400">
            <a:noFill/>
          </a:ln>
        </p:spPr>
      </p:pic>
      <p:cxnSp>
        <p:nvCxnSpPr>
          <p:cNvPr id="15" name="Straight Connector 14"/>
          <p:cNvCxnSpPr/>
          <p:nvPr/>
        </p:nvCxnSpPr>
        <p:spPr>
          <a:xfrm flipV="1">
            <a:off x="8854633" y="1565697"/>
            <a:ext cx="572623" cy="29252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triped Right Arrow 18"/>
          <p:cNvSpPr/>
          <p:nvPr/>
        </p:nvSpPr>
        <p:spPr>
          <a:xfrm rot="8395115">
            <a:off x="9313920" y="2094563"/>
            <a:ext cx="347087" cy="195424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0" y="1764901"/>
            <a:ext cx="4508500" cy="4508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Circular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4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0386424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786254" y="1387910"/>
            <a:ext cx="5098879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7024170" y="1622694"/>
            <a:ext cx="4658794" cy="481708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t="22431" r="4574" b="6073"/>
          <a:stretch/>
        </p:blipFill>
        <p:spPr>
          <a:xfrm>
            <a:off x="6515449" y="2169926"/>
            <a:ext cx="4655706" cy="2444687"/>
          </a:xfrm>
          <a:prstGeom prst="rect">
            <a:avLst/>
          </a:prstGeom>
          <a:ln w="25400">
            <a:noFill/>
          </a:ln>
        </p:spPr>
      </p:pic>
      <p:sp>
        <p:nvSpPr>
          <p:cNvPr id="15" name="Rectangle 14"/>
          <p:cNvSpPr/>
          <p:nvPr/>
        </p:nvSpPr>
        <p:spPr>
          <a:xfrm>
            <a:off x="49637" y="1387910"/>
            <a:ext cx="6465811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1494" y="1486118"/>
            <a:ext cx="61649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Measure ammonites 1 and 2 only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Units of protractor are bearings in degrees</a:t>
            </a:r>
          </a:p>
          <a:p>
            <a:pPr marL="342900" indent="-342900">
              <a:buAutoNum type="arabicPeriod"/>
            </a:pPr>
            <a:r>
              <a:rPr lang="en-US" sz="2800" dirty="0"/>
              <a:t>B</a:t>
            </a:r>
            <a:r>
              <a:rPr lang="en-US" sz="2800" dirty="0" smtClean="0"/>
              <a:t>in your data (for a histogram)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5951" y="3400208"/>
            <a:ext cx="5876081" cy="787079"/>
            <a:chOff x="416689" y="3715473"/>
            <a:chExt cx="5876081" cy="787079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416689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04297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591905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179513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767121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354729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942337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529945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117553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705161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292770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 rot="16200000">
            <a:off x="-15291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310</a:t>
            </a:r>
            <a:endParaRPr lang="en-US" sz="280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75897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320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1167085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330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1758273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340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2349461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350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2940649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360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3623208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10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4214396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20</a:t>
            </a:r>
            <a:endParaRPr lang="en-US" sz="28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4805584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30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5396772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40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5987959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50</a:t>
            </a:r>
            <a:endParaRPr lang="en-US" sz="2800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8854633" y="1565697"/>
            <a:ext cx="572623" cy="29252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36778" y="346560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>
                <a:solidFill>
                  <a:srgbClr val="FF0000"/>
                </a:solidFill>
              </a:rPr>
              <a:t>A</a:t>
            </a:r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32356" y="3465604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22324" y="3465604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93858" y="3465604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08672" y="3465604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02648" y="3465604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955747" y="3465604"/>
            <a:ext cx="444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45715" y="3465604"/>
            <a:ext cx="441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210222" y="3465604"/>
            <a:ext cx="288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784962" y="3465604"/>
            <a:ext cx="316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52" name="Striped Right Arrow 51"/>
          <p:cNvSpPr/>
          <p:nvPr/>
        </p:nvSpPr>
        <p:spPr>
          <a:xfrm rot="8395115">
            <a:off x="9313920" y="2094563"/>
            <a:ext cx="347087" cy="195424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0386424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786254" y="1387910"/>
            <a:ext cx="5098879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7024170" y="1622694"/>
            <a:ext cx="4658794" cy="481708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t="22431" r="4574" b="6073"/>
          <a:stretch/>
        </p:blipFill>
        <p:spPr>
          <a:xfrm>
            <a:off x="6515449" y="2169926"/>
            <a:ext cx="4655706" cy="2444687"/>
          </a:xfrm>
          <a:prstGeom prst="rect">
            <a:avLst/>
          </a:prstGeom>
          <a:ln w="25400">
            <a:noFill/>
          </a:ln>
        </p:spPr>
      </p:pic>
      <p:sp>
        <p:nvSpPr>
          <p:cNvPr id="15" name="Rectangle 14"/>
          <p:cNvSpPr/>
          <p:nvPr/>
        </p:nvSpPr>
        <p:spPr>
          <a:xfrm>
            <a:off x="49637" y="1387910"/>
            <a:ext cx="6465811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1494" y="1486118"/>
            <a:ext cx="61649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Measure ammonites 1 and 2 only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Units of protractor are bearings in degrees</a:t>
            </a:r>
          </a:p>
          <a:p>
            <a:pPr marL="342900" indent="-342900">
              <a:buAutoNum type="arabicPeriod"/>
            </a:pPr>
            <a:r>
              <a:rPr lang="en-US" sz="2800" dirty="0"/>
              <a:t>B</a:t>
            </a:r>
            <a:r>
              <a:rPr lang="en-US" sz="2800" dirty="0" smtClean="0"/>
              <a:t>in your data (for a histogram)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5951" y="3400208"/>
            <a:ext cx="5876081" cy="787079"/>
            <a:chOff x="416689" y="3715473"/>
            <a:chExt cx="5876081" cy="787079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416689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04297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591905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179513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767121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354729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942337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529945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117553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705161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292770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 rot="16200000">
            <a:off x="-15291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310</a:t>
            </a:r>
            <a:endParaRPr lang="en-US" sz="280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75897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320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1167085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330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1758273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340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2349461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350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2940649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360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3623208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10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4214396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20</a:t>
            </a:r>
            <a:endParaRPr lang="en-US" sz="28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4805584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30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5396772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40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5987959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50</a:t>
            </a:r>
            <a:endParaRPr lang="en-US" sz="2800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8854633" y="1565697"/>
            <a:ext cx="572623" cy="29252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36778" y="346560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>
                <a:solidFill>
                  <a:srgbClr val="FF0000"/>
                </a:solidFill>
              </a:rPr>
              <a:t>A</a:t>
            </a:r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32356" y="3465604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22324" y="3465604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93858" y="3465604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08672" y="3465604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02648" y="3465604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955747" y="3465604"/>
            <a:ext cx="444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45715" y="3465604"/>
            <a:ext cx="441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210222" y="3465604"/>
            <a:ext cx="288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784962" y="3465604"/>
            <a:ext cx="316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52" name="Striped Right Arrow 51"/>
          <p:cNvSpPr/>
          <p:nvPr/>
        </p:nvSpPr>
        <p:spPr>
          <a:xfrm rot="8395115">
            <a:off x="9313920" y="2094563"/>
            <a:ext cx="347087" cy="195424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72946" y="5412081"/>
            <a:ext cx="4153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mtClean="0">
                <a:solidFill>
                  <a:srgbClr val="FF0000"/>
                </a:solidFill>
              </a:rPr>
              <a:t>J10: 1 = 29, 2 = 354</a:t>
            </a:r>
            <a:endParaRPr lang="en-US" sz="4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t="14345" r="9248" b="2785"/>
          <a:stretch/>
        </p:blipFill>
        <p:spPr>
          <a:xfrm>
            <a:off x="1658472" y="1437539"/>
            <a:ext cx="8875057" cy="52884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17704" r="42370" b="15611"/>
          <a:stretch/>
        </p:blipFill>
        <p:spPr>
          <a:xfrm>
            <a:off x="3439610" y="1437539"/>
            <a:ext cx="5312781" cy="53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8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0386424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786254" y="1387910"/>
            <a:ext cx="5098879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7024170" y="1622694"/>
            <a:ext cx="4658794" cy="481708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t="22431" r="4574" b="6073"/>
          <a:stretch/>
        </p:blipFill>
        <p:spPr>
          <a:xfrm>
            <a:off x="6515449" y="2169926"/>
            <a:ext cx="4655706" cy="2444687"/>
          </a:xfrm>
          <a:prstGeom prst="rect">
            <a:avLst/>
          </a:prstGeom>
          <a:ln w="25400">
            <a:noFill/>
          </a:ln>
        </p:spPr>
      </p:pic>
      <p:cxnSp>
        <p:nvCxnSpPr>
          <p:cNvPr id="102" name="Straight Connector 101"/>
          <p:cNvCxnSpPr/>
          <p:nvPr/>
        </p:nvCxnSpPr>
        <p:spPr>
          <a:xfrm flipV="1">
            <a:off x="8854633" y="1565697"/>
            <a:ext cx="572623" cy="29252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9637" y="1387910"/>
            <a:ext cx="6465811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1494" y="1486118"/>
            <a:ext cx="6164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Measure ammonites 3-5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Calculate mean for all five bearings</a:t>
            </a:r>
          </a:p>
        </p:txBody>
      </p:sp>
      <p:sp>
        <p:nvSpPr>
          <p:cNvPr id="12" name="Striped Right Arrow 11"/>
          <p:cNvSpPr/>
          <p:nvPr/>
        </p:nvSpPr>
        <p:spPr>
          <a:xfrm rot="8395115">
            <a:off x="9313920" y="2094563"/>
            <a:ext cx="347087" cy="195424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7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0386424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786254" y="1387910"/>
            <a:ext cx="5098879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7024170" y="1622694"/>
            <a:ext cx="4658794" cy="481708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t="22431" r="4574" b="6073"/>
          <a:stretch/>
        </p:blipFill>
        <p:spPr>
          <a:xfrm>
            <a:off x="6515449" y="2169926"/>
            <a:ext cx="4655706" cy="2444687"/>
          </a:xfrm>
          <a:prstGeom prst="rect">
            <a:avLst/>
          </a:prstGeom>
          <a:ln w="25400">
            <a:noFill/>
          </a:ln>
        </p:spPr>
      </p:pic>
      <p:cxnSp>
        <p:nvCxnSpPr>
          <p:cNvPr id="102" name="Straight Connector 101"/>
          <p:cNvCxnSpPr/>
          <p:nvPr/>
        </p:nvCxnSpPr>
        <p:spPr>
          <a:xfrm flipV="1">
            <a:off x="8854633" y="1565697"/>
            <a:ext cx="572623" cy="29252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9637" y="1387910"/>
            <a:ext cx="6465811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1494" y="1486118"/>
            <a:ext cx="6164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Measure ammonites 3-5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Calculate mean for all five bearings</a:t>
            </a:r>
          </a:p>
        </p:txBody>
      </p:sp>
      <p:sp>
        <p:nvSpPr>
          <p:cNvPr id="12" name="Striped Right Arrow 11"/>
          <p:cNvSpPr/>
          <p:nvPr/>
        </p:nvSpPr>
        <p:spPr>
          <a:xfrm rot="8395115">
            <a:off x="9313920" y="2094563"/>
            <a:ext cx="347087" cy="195424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6331" y="2992973"/>
            <a:ext cx="390203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J10: 	1 = 29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		  2 = 354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               	  3 = 346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	     4 = 4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             5 = 9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1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" t="15021" r="4712" b="1941"/>
          <a:stretch/>
        </p:blipFill>
        <p:spPr>
          <a:xfrm>
            <a:off x="1291768" y="1437539"/>
            <a:ext cx="9608465" cy="52526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Mean bearing of first five ammonites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on Mises distribution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2771888" y="1873447"/>
            <a:ext cx="6648225" cy="3408560"/>
          </a:xfrm>
          <a:prstGeom prst="rect">
            <a:avLst/>
          </a:prstGeom>
        </p:spPr>
      </p:pic>
      <p:sp>
        <p:nvSpPr>
          <p:cNvPr id="24" name="Left-Right Arrow 23"/>
          <p:cNvSpPr/>
          <p:nvPr/>
        </p:nvSpPr>
        <p:spPr>
          <a:xfrm>
            <a:off x="2771888" y="5282007"/>
            <a:ext cx="6648225" cy="301214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771888" y="5583221"/>
            <a:ext cx="659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-∞</a:t>
            </a:r>
            <a:endParaRPr lang="en-US" sz="3200"/>
          </a:p>
        </p:txBody>
      </p:sp>
      <p:sp>
        <p:nvSpPr>
          <p:cNvPr id="26" name="TextBox 25"/>
          <p:cNvSpPr txBox="1"/>
          <p:nvPr/>
        </p:nvSpPr>
        <p:spPr>
          <a:xfrm>
            <a:off x="8680808" y="5583221"/>
            <a:ext cx="739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 smtClean="0"/>
              <a:t>+∞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387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4" t="24741" r="26296" b="2074"/>
          <a:stretch/>
        </p:blipFill>
        <p:spPr>
          <a:xfrm>
            <a:off x="280173" y="2509520"/>
            <a:ext cx="3733678" cy="401838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2880" y="5911696"/>
            <a:ext cx="11728948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on Mises distribution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61810" y="1525176"/>
            <a:ext cx="1015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0432FF"/>
                </a:solidFill>
              </a:rPr>
              <a:t>μ</a:t>
            </a:r>
            <a:r>
              <a:rPr lang="en-US" sz="3200" b="1" dirty="0" smtClean="0">
                <a:solidFill>
                  <a:srgbClr val="0432FF"/>
                </a:solidFill>
              </a:rPr>
              <a:t> = 0</a:t>
            </a:r>
            <a:endParaRPr lang="en-US" sz="3200" b="1" dirty="0">
              <a:solidFill>
                <a:srgbClr val="0432FF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75920" y="5902960"/>
            <a:ext cx="3464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6901" y="59116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137434" y="59116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19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4" t="24741" r="26296" b="2074"/>
          <a:stretch/>
        </p:blipFill>
        <p:spPr>
          <a:xfrm>
            <a:off x="4229162" y="2509520"/>
            <a:ext cx="3733678" cy="4018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4" t="24741" r="26296" b="2074"/>
          <a:stretch/>
        </p:blipFill>
        <p:spPr>
          <a:xfrm>
            <a:off x="280173" y="2509520"/>
            <a:ext cx="3733678" cy="401838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2880" y="5911696"/>
            <a:ext cx="11728948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on Mises distribution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61810" y="1525176"/>
            <a:ext cx="1015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0432FF"/>
                </a:solidFill>
              </a:rPr>
              <a:t>μ</a:t>
            </a:r>
            <a:r>
              <a:rPr lang="en-US" sz="3200" b="1" dirty="0" smtClean="0">
                <a:solidFill>
                  <a:srgbClr val="0432FF"/>
                </a:solidFill>
              </a:rPr>
              <a:t> = 0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1702" y="1525176"/>
            <a:ext cx="1428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rgbClr val="A435F1"/>
                </a:solidFill>
              </a:rPr>
              <a:t>μ</a:t>
            </a:r>
            <a:r>
              <a:rPr lang="en-US" sz="3200" b="1" dirty="0">
                <a:solidFill>
                  <a:srgbClr val="A435F1"/>
                </a:solidFill>
              </a:rPr>
              <a:t> = </a:t>
            </a:r>
            <a:r>
              <a:rPr lang="en-US" sz="3200" b="1" dirty="0" smtClean="0">
                <a:solidFill>
                  <a:srgbClr val="A435F1"/>
                </a:solidFill>
              </a:rPr>
              <a:t>180</a:t>
            </a:r>
            <a:endParaRPr lang="en-US" sz="3200" b="1" dirty="0">
              <a:solidFill>
                <a:srgbClr val="A435F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328160" y="5902960"/>
            <a:ext cx="3464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5920" y="5902960"/>
            <a:ext cx="3464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6901" y="59116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137434" y="59116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4307813" y="59116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7108346" y="59116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6017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Circular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5" y="2044853"/>
            <a:ext cx="5919671" cy="4213860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 rot="686022">
            <a:off x="1893231" y="3077587"/>
            <a:ext cx="2571078" cy="204396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599203">
            <a:off x="2691160" y="2615007"/>
            <a:ext cx="1161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Strike</a:t>
            </a:r>
            <a:endParaRPr lang="en-US" sz="3200" b="1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666836" y="3229870"/>
            <a:ext cx="501805" cy="10574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8000000">
            <a:off x="2260007" y="3357885"/>
            <a:ext cx="763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Dip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131026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4" t="24741" r="26296" b="2074"/>
          <a:stretch/>
        </p:blipFill>
        <p:spPr>
          <a:xfrm>
            <a:off x="8178150" y="2509520"/>
            <a:ext cx="3733678" cy="40183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4" t="24741" r="26296" b="2074"/>
          <a:stretch/>
        </p:blipFill>
        <p:spPr>
          <a:xfrm>
            <a:off x="4229162" y="2509520"/>
            <a:ext cx="3733678" cy="4018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4" t="24741" r="26296" b="2074"/>
          <a:stretch/>
        </p:blipFill>
        <p:spPr>
          <a:xfrm>
            <a:off x="280173" y="2509520"/>
            <a:ext cx="3733678" cy="401838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2880" y="5911696"/>
            <a:ext cx="11728948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on Mises distribution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61810" y="1525176"/>
            <a:ext cx="1015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0432FF"/>
                </a:solidFill>
              </a:rPr>
              <a:t>μ</a:t>
            </a:r>
            <a:r>
              <a:rPr lang="en-US" sz="3200" b="1" dirty="0" smtClean="0">
                <a:solidFill>
                  <a:srgbClr val="0432FF"/>
                </a:solidFill>
              </a:rPr>
              <a:t> = 0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14455" y="1525176"/>
            <a:ext cx="1428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rgbClr val="FF0000"/>
                </a:solidFill>
              </a:rPr>
              <a:t>μ</a:t>
            </a:r>
            <a:r>
              <a:rPr lang="en-US" sz="3200" b="1" dirty="0">
                <a:solidFill>
                  <a:srgbClr val="FF0000"/>
                </a:solidFill>
              </a:rPr>
              <a:t> = </a:t>
            </a:r>
            <a:r>
              <a:rPr lang="en-US" sz="3200" b="1" dirty="0" smtClean="0">
                <a:solidFill>
                  <a:srgbClr val="FF0000"/>
                </a:solidFill>
              </a:rPr>
              <a:t>360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1702" y="1525176"/>
            <a:ext cx="1428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rgbClr val="A435F1"/>
                </a:solidFill>
              </a:rPr>
              <a:t>μ</a:t>
            </a:r>
            <a:r>
              <a:rPr lang="en-US" sz="3200" b="1" dirty="0">
                <a:solidFill>
                  <a:srgbClr val="A435F1"/>
                </a:solidFill>
              </a:rPr>
              <a:t> = </a:t>
            </a:r>
            <a:r>
              <a:rPr lang="en-US" sz="3200" b="1" dirty="0" smtClean="0">
                <a:solidFill>
                  <a:srgbClr val="A435F1"/>
                </a:solidFill>
              </a:rPr>
              <a:t>180</a:t>
            </a:r>
            <a:endParaRPr lang="en-US" sz="3200" b="1" dirty="0">
              <a:solidFill>
                <a:srgbClr val="A435F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328160" y="5902960"/>
            <a:ext cx="3464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5920" y="5902960"/>
            <a:ext cx="3464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260080" y="5902960"/>
            <a:ext cx="3464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6901" y="59116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137434" y="59116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4307813" y="59116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7108346" y="59116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8197998" y="59116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10998531" y="59116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0562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on Mises distribution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34559" y="1525176"/>
            <a:ext cx="1069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0432FF"/>
                </a:solidFill>
              </a:rPr>
              <a:t>𝚱</a:t>
            </a:r>
            <a:r>
              <a:rPr lang="en-US" sz="3200" b="1" dirty="0" smtClean="0">
                <a:solidFill>
                  <a:srgbClr val="0432FF"/>
                </a:solidFill>
              </a:rPr>
              <a:t> = 0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1" t="25186" r="26495" b="14518"/>
          <a:stretch/>
        </p:blipFill>
        <p:spPr>
          <a:xfrm>
            <a:off x="146180" y="2519728"/>
            <a:ext cx="3840208" cy="341371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233680" y="6055360"/>
            <a:ext cx="37034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5621" y="60640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3147594" y="60640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812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on Mises distribution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34559" y="1525176"/>
            <a:ext cx="1069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0432FF"/>
                </a:solidFill>
              </a:rPr>
              <a:t>𝚱</a:t>
            </a:r>
            <a:r>
              <a:rPr lang="en-US" sz="3200" b="1" dirty="0" smtClean="0">
                <a:solidFill>
                  <a:srgbClr val="0432FF"/>
                </a:solidFill>
              </a:rPr>
              <a:t> = 0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1238" y="1525176"/>
            <a:ext cx="1069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>
                <a:solidFill>
                  <a:srgbClr val="A435F1"/>
                </a:solidFill>
              </a:rPr>
              <a:t>𝚱</a:t>
            </a:r>
            <a:r>
              <a:rPr lang="en-US" sz="3200" b="1" dirty="0">
                <a:solidFill>
                  <a:srgbClr val="A435F1"/>
                </a:solidFill>
              </a:rPr>
              <a:t> = 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1" t="25186" r="26495" b="14518"/>
          <a:stretch/>
        </p:blipFill>
        <p:spPr>
          <a:xfrm>
            <a:off x="146180" y="2519728"/>
            <a:ext cx="3840208" cy="34137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1" t="25186" r="26495" b="14518"/>
          <a:stretch/>
        </p:blipFill>
        <p:spPr>
          <a:xfrm>
            <a:off x="4175896" y="2519728"/>
            <a:ext cx="3840208" cy="341371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4297653" y="6055360"/>
            <a:ext cx="36103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33680" y="6055360"/>
            <a:ext cx="37034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5621" y="60640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3147594" y="60640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4277333" y="60640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7118506" y="60640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062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on Mises distribution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34559" y="1525176"/>
            <a:ext cx="1069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0432FF"/>
                </a:solidFill>
              </a:rPr>
              <a:t>𝚱</a:t>
            </a:r>
            <a:r>
              <a:rPr lang="en-US" sz="3200" b="1" dirty="0" smtClean="0">
                <a:solidFill>
                  <a:srgbClr val="0432FF"/>
                </a:solidFill>
              </a:rPr>
              <a:t> = 0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93991" y="1525176"/>
            <a:ext cx="1069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>
                <a:solidFill>
                  <a:srgbClr val="FF0000"/>
                </a:solidFill>
              </a:rPr>
              <a:t>𝚱</a:t>
            </a:r>
            <a:r>
              <a:rPr lang="en-US" sz="3200" b="1" dirty="0">
                <a:solidFill>
                  <a:srgbClr val="FF0000"/>
                </a:solidFill>
              </a:rPr>
              <a:t> = </a:t>
            </a:r>
            <a:r>
              <a:rPr lang="en-US" sz="3200" b="1" dirty="0" smtClean="0">
                <a:solidFill>
                  <a:srgbClr val="FF0000"/>
                </a:solidFill>
              </a:rPr>
              <a:t>5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1238" y="1525176"/>
            <a:ext cx="1069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>
                <a:solidFill>
                  <a:srgbClr val="A435F1"/>
                </a:solidFill>
              </a:rPr>
              <a:t>𝚱</a:t>
            </a:r>
            <a:r>
              <a:rPr lang="en-US" sz="3200" b="1" dirty="0">
                <a:solidFill>
                  <a:srgbClr val="A435F1"/>
                </a:solidFill>
              </a:rPr>
              <a:t> = 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6180" y="2519728"/>
            <a:ext cx="11899640" cy="3413712"/>
            <a:chOff x="63497" y="2519728"/>
            <a:chExt cx="11899640" cy="34137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11" t="25186" r="26495" b="14518"/>
            <a:stretch/>
          </p:blipFill>
          <p:spPr>
            <a:xfrm>
              <a:off x="63497" y="2519728"/>
              <a:ext cx="3840208" cy="341371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11" t="25186" r="26495" b="14518"/>
            <a:stretch/>
          </p:blipFill>
          <p:spPr>
            <a:xfrm>
              <a:off x="4093213" y="2519728"/>
              <a:ext cx="3840208" cy="341371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11" t="25186" r="26495" b="14518"/>
            <a:stretch/>
          </p:blipFill>
          <p:spPr>
            <a:xfrm>
              <a:off x="8122929" y="2519728"/>
              <a:ext cx="3840208" cy="3413712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/>
          <p:nvPr/>
        </p:nvCxnSpPr>
        <p:spPr>
          <a:xfrm>
            <a:off x="4297653" y="6055360"/>
            <a:ext cx="36103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33680" y="6055360"/>
            <a:ext cx="37034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290560" y="6055360"/>
            <a:ext cx="37044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5621" y="60640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3147594" y="60640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4277333" y="60640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7118506" y="60640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  <p:sp>
        <p:nvSpPr>
          <p:cNvPr id="24" name="TextBox 23"/>
          <p:cNvSpPr txBox="1"/>
          <p:nvPr/>
        </p:nvSpPr>
        <p:spPr>
          <a:xfrm>
            <a:off x="8269118" y="60640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25" name="TextBox 24"/>
          <p:cNvSpPr txBox="1"/>
          <p:nvPr/>
        </p:nvSpPr>
        <p:spPr>
          <a:xfrm>
            <a:off x="11181411" y="60640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360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87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"/>
          <a:stretch/>
        </p:blipFill>
        <p:spPr>
          <a:xfrm>
            <a:off x="0" y="1286281"/>
            <a:ext cx="12191999" cy="55717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4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"/>
          <a:stretch/>
        </p:blipFill>
        <p:spPr>
          <a:xfrm>
            <a:off x="0" y="1286281"/>
            <a:ext cx="12191999" cy="55717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t="15865" r="46600" b="13249"/>
          <a:stretch/>
        </p:blipFill>
        <p:spPr>
          <a:xfrm>
            <a:off x="7164038" y="1917683"/>
            <a:ext cx="4482452" cy="44728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21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" t="15359" r="5978" b="1435"/>
          <a:stretch/>
        </p:blipFill>
        <p:spPr>
          <a:xfrm>
            <a:off x="1394584" y="1539432"/>
            <a:ext cx="9402833" cy="52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" t="15359" r="5978" b="1435"/>
          <a:stretch/>
        </p:blipFill>
        <p:spPr>
          <a:xfrm>
            <a:off x="1394584" y="1539432"/>
            <a:ext cx="9402833" cy="521439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243577" y="2439363"/>
            <a:ext cx="0" cy="34376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56240" y="1697009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0432FF"/>
                </a:solidFill>
              </a:rPr>
              <a:t>μ</a:t>
            </a:r>
            <a:r>
              <a:rPr lang="en-US" sz="3200" b="1" dirty="0" smtClean="0">
                <a:solidFill>
                  <a:srgbClr val="0432FF"/>
                </a:solidFill>
              </a:rPr>
              <a:t> = 166.6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77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" t="15359" r="5978" b="1435"/>
          <a:stretch/>
        </p:blipFill>
        <p:spPr>
          <a:xfrm>
            <a:off x="1394584" y="1539432"/>
            <a:ext cx="9402833" cy="521439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243577" y="2439363"/>
            <a:ext cx="0" cy="34376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574647" y="3252486"/>
            <a:ext cx="5337859" cy="2624558"/>
            <a:chOff x="3574647" y="2439363"/>
            <a:chExt cx="5337859" cy="343768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574647" y="2439363"/>
              <a:ext cx="0" cy="343768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912506" y="2439363"/>
              <a:ext cx="0" cy="343768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56240" y="1697009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0432FF"/>
                </a:solidFill>
              </a:rPr>
              <a:t>μ</a:t>
            </a:r>
            <a:r>
              <a:rPr lang="en-US" sz="3200" b="1" dirty="0" smtClean="0">
                <a:solidFill>
                  <a:srgbClr val="0432FF"/>
                </a:solidFill>
              </a:rPr>
              <a:t> = 166.6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3574647" y="4317358"/>
            <a:ext cx="5326285" cy="300942"/>
          </a:xfrm>
          <a:prstGeom prst="leftRight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98138" y="2635707"/>
            <a:ext cx="532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FF0000"/>
                </a:solidFill>
              </a:rPr>
              <a:t>-</a:t>
            </a:r>
            <a:r>
              <a:rPr lang="en-US" sz="3200" b="1" dirty="0" err="1" smtClean="0">
                <a:solidFill>
                  <a:srgbClr val="FF0000"/>
                </a:solidFill>
              </a:rPr>
              <a:t>σ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94598" y="2676178"/>
            <a:ext cx="612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+</a:t>
            </a:r>
            <a:r>
              <a:rPr lang="en-US" sz="3200" b="1" dirty="0" err="1" smtClean="0">
                <a:solidFill>
                  <a:srgbClr val="FF0000"/>
                </a:solidFill>
              </a:rPr>
              <a:t>σ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70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34843" y="1973366"/>
            <a:ext cx="10932505" cy="647037"/>
            <a:chOff x="634843" y="1973366"/>
            <a:chExt cx="10932505" cy="647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240551" y="1973366"/>
                  <a:ext cx="6326797" cy="64703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GB" sz="320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barPr>
                          <m:e>
                            <m:r>
                              <a:rPr lang="en-GB" sz="3200" i="1" smtClean="0">
                                <a:solidFill>
                                  <a:srgbClr val="0432FF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bar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</a:rPr>
                              <m:t>𝑡𝑎𝑛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=48.9 </m:t>
                        </m:r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𝑑𝑒𝑔𝑟𝑒𝑒𝑠</m:t>
                        </m:r>
                      </m:oMath>
                    </m:oMathPara>
                  </a14:m>
                  <a:endParaRPr lang="en-GB" sz="3200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0551" y="1973366"/>
                  <a:ext cx="6326797" cy="64703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634843" y="1973366"/>
              <a:ext cx="281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Resultant angle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Circular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5" y="2044853"/>
            <a:ext cx="5919671" cy="4213860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 rot="686022">
            <a:off x="1893231" y="3077587"/>
            <a:ext cx="2571078" cy="204396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599203">
            <a:off x="2691160" y="2615007"/>
            <a:ext cx="1161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Strike</a:t>
            </a:r>
            <a:endParaRPr lang="en-US" sz="3200" b="1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666836" y="3229870"/>
            <a:ext cx="501805" cy="10574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8000000">
            <a:off x="2260007" y="3357885"/>
            <a:ext cx="763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Dip</a:t>
            </a:r>
            <a:endParaRPr lang="en-US" sz="3200" b="1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548" y="2044853"/>
            <a:ext cx="5919671" cy="4213860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6893855" y="2129062"/>
            <a:ext cx="3958386" cy="2795959"/>
            <a:chOff x="6893855" y="2129062"/>
            <a:chExt cx="3958386" cy="2795959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906958" y="2732442"/>
              <a:ext cx="3538717" cy="13775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6893855" y="2824777"/>
              <a:ext cx="3874550" cy="1559375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7412021" y="3087445"/>
              <a:ext cx="3440220" cy="135049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7559041" y="2247711"/>
              <a:ext cx="2080032" cy="839734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7412021" y="2318187"/>
              <a:ext cx="2574237" cy="103902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7254475" y="2521861"/>
              <a:ext cx="2925845" cy="1172666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7907305" y="3482398"/>
              <a:ext cx="2671176" cy="105335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8392161" y="3813843"/>
              <a:ext cx="1987460" cy="793609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8596667" y="4137134"/>
              <a:ext cx="1593813" cy="641971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7743227" y="2155934"/>
              <a:ext cx="1593813" cy="641971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7875308" y="2129062"/>
              <a:ext cx="1099536" cy="45548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8974845" y="4426074"/>
              <a:ext cx="1142569" cy="397869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9337040" y="4678751"/>
              <a:ext cx="687795" cy="24627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Left Arrow 54"/>
          <p:cNvSpPr/>
          <p:nvPr/>
        </p:nvSpPr>
        <p:spPr>
          <a:xfrm rot="20373325">
            <a:off x="7852768" y="3891629"/>
            <a:ext cx="1429735" cy="17758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Arrow 55"/>
          <p:cNvSpPr/>
          <p:nvPr/>
        </p:nvSpPr>
        <p:spPr>
          <a:xfrm>
            <a:off x="7838754" y="3647517"/>
            <a:ext cx="1429735" cy="17758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766744" y="3172678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Azimuth</a:t>
            </a:r>
            <a:endParaRPr lang="en-US" sz="3200" b="1" dirty="0"/>
          </a:p>
        </p:txBody>
      </p:sp>
      <p:sp>
        <p:nvSpPr>
          <p:cNvPr id="58" name="TextBox 57"/>
          <p:cNvSpPr txBox="1"/>
          <p:nvPr/>
        </p:nvSpPr>
        <p:spPr>
          <a:xfrm rot="20119627">
            <a:off x="8015479" y="3879148"/>
            <a:ext cx="1339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Plunge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7100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34843" y="1973366"/>
            <a:ext cx="10932505" cy="647037"/>
            <a:chOff x="634843" y="1973366"/>
            <a:chExt cx="10932505" cy="647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240551" y="1973366"/>
                  <a:ext cx="6326797" cy="64703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GB" sz="320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barPr>
                          <m:e>
                            <m:r>
                              <a:rPr lang="en-GB" sz="3200" i="1" smtClean="0">
                                <a:solidFill>
                                  <a:srgbClr val="0432FF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bar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</a:rPr>
                              <m:t>𝑡𝑎𝑛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=48.9 </m:t>
                        </m:r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𝑑𝑒𝑔𝑟𝑒𝑒𝑠</m:t>
                        </m:r>
                      </m:oMath>
                    </m:oMathPara>
                  </a14:m>
                  <a:endParaRPr lang="en-GB" sz="3200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0551" y="1973366"/>
                  <a:ext cx="6326797" cy="64703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634843" y="1973366"/>
              <a:ext cx="281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Resultant angle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34843" y="2939812"/>
            <a:ext cx="10932505" cy="1094467"/>
            <a:chOff x="634843" y="3520040"/>
            <a:chExt cx="10932505" cy="10944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847917" y="3520040"/>
                  <a:ext cx="4719431" cy="109446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𝑅</m:t>
                        </m:r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GB" sz="32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GB" sz="32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GB" sz="3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GB" sz="32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GB" sz="32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rad>
                        <m:r>
                          <a:rPr lang="en-GB" sz="3200" b="0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=6.76</m:t>
                        </m:r>
                      </m:oMath>
                    </m:oMathPara>
                  </a14:m>
                  <a:endParaRPr lang="en-GB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917" y="3520040"/>
                  <a:ext cx="4719431" cy="109446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/>
            <p:cNvSpPr txBox="1"/>
            <p:nvPr/>
          </p:nvSpPr>
          <p:spPr>
            <a:xfrm>
              <a:off x="634843" y="3520040"/>
              <a:ext cx="29738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02060"/>
                  </a:solidFill>
                </a:rPr>
                <a:t>Resultant length</a:t>
              </a:r>
              <a:endParaRPr lang="en-US" sz="32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85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34843" y="1973366"/>
            <a:ext cx="10932505" cy="647037"/>
            <a:chOff x="634843" y="1973366"/>
            <a:chExt cx="10932505" cy="647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240551" y="1973366"/>
                  <a:ext cx="6326797" cy="64703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GB" sz="320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barPr>
                          <m:e>
                            <m:r>
                              <a:rPr lang="en-GB" sz="3200" i="1" smtClean="0">
                                <a:solidFill>
                                  <a:srgbClr val="0432FF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bar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</a:rPr>
                              <m:t>𝑡𝑎𝑛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=48.9 </m:t>
                        </m:r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𝑑𝑒𝑔𝑟𝑒𝑒𝑠</m:t>
                        </m:r>
                      </m:oMath>
                    </m:oMathPara>
                  </a14:m>
                  <a:endParaRPr lang="en-GB" sz="3200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0551" y="1973366"/>
                  <a:ext cx="6326797" cy="64703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634843" y="1973366"/>
              <a:ext cx="281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Resultant angle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34843" y="2939812"/>
            <a:ext cx="10932505" cy="1094467"/>
            <a:chOff x="634843" y="3520040"/>
            <a:chExt cx="10932505" cy="10944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847917" y="3520040"/>
                  <a:ext cx="4719431" cy="109446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𝑅</m:t>
                        </m:r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GB" sz="32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GB" sz="32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GB" sz="3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GB" sz="32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GB" sz="32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rad>
                        <m:r>
                          <a:rPr lang="en-GB" sz="3200" b="0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=6.76</m:t>
                        </m:r>
                      </m:oMath>
                    </m:oMathPara>
                  </a14:m>
                  <a:endParaRPr lang="en-GB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917" y="3520040"/>
                  <a:ext cx="4719431" cy="109446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/>
            <p:cNvSpPr txBox="1"/>
            <p:nvPr/>
          </p:nvSpPr>
          <p:spPr>
            <a:xfrm>
              <a:off x="634843" y="3520040"/>
              <a:ext cx="29738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02060"/>
                  </a:solidFill>
                </a:rPr>
                <a:t>Resultant length</a:t>
              </a:r>
              <a:endParaRPr lang="en-US" sz="3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4843" y="4353688"/>
            <a:ext cx="10932505" cy="1014317"/>
            <a:chOff x="634843" y="5066715"/>
            <a:chExt cx="10932505" cy="10143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679185" y="5066715"/>
                  <a:ext cx="2888163" cy="101431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GB" sz="3200" i="1" smtClean="0">
                                <a:solidFill>
                                  <a:srgbClr val="A435F1"/>
                                </a:solidFill>
                                <a:latin typeface="Cambria Math" charset="0"/>
                              </a:rPr>
                            </m:ctrlPr>
                          </m:barPr>
                          <m:e>
                            <m:r>
                              <a:rPr lang="en-GB" sz="3200" b="0" i="1" smtClean="0">
                                <a:solidFill>
                                  <a:srgbClr val="A435F1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</m:bar>
                        <m:r>
                          <a:rPr lang="en-GB" sz="3200" b="0" i="1" smtClean="0">
                            <a:solidFill>
                              <a:srgbClr val="A435F1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GB" sz="3200" b="0" i="1" smtClean="0">
                                <a:solidFill>
                                  <a:srgbClr val="A435F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GB" sz="3200" b="0" i="1" smtClean="0">
                                <a:solidFill>
                                  <a:srgbClr val="A435F1"/>
                                </a:solidFill>
                                <a:latin typeface="Cambria Math"/>
                              </a:rPr>
                              <m:t>𝑅</m:t>
                            </m:r>
                          </m:num>
                          <m:den>
                            <m:r>
                              <a:rPr lang="en-GB" sz="3200" b="0" i="1" smtClean="0">
                                <a:solidFill>
                                  <a:srgbClr val="A435F1"/>
                                </a:solidFill>
                                <a:latin typeface="Cambria Math"/>
                              </a:rPr>
                              <m:t>𝑛</m:t>
                            </m:r>
                          </m:den>
                        </m:f>
                        <m:r>
                          <a:rPr lang="en-GB" sz="3200" b="0" i="1" smtClean="0">
                            <a:solidFill>
                              <a:srgbClr val="A435F1"/>
                            </a:solidFill>
                            <a:latin typeface="Cambria Math" charset="0"/>
                          </a:rPr>
                          <m:t>=0.119</m:t>
                        </m:r>
                      </m:oMath>
                    </m:oMathPara>
                  </a14:m>
                  <a:endParaRPr lang="en-GB" sz="3200" dirty="0">
                    <a:solidFill>
                      <a:srgbClr val="A435F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9185" y="5066715"/>
                  <a:ext cx="2888163" cy="1014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634843" y="5066715"/>
              <a:ext cx="39705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A435F1"/>
                  </a:solidFill>
                </a:rPr>
                <a:t>Mean resultant length</a:t>
              </a:r>
              <a:endParaRPr lang="en-US" sz="3200" b="1" dirty="0">
                <a:solidFill>
                  <a:srgbClr val="A435F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08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34843" y="1973366"/>
            <a:ext cx="10932505" cy="647037"/>
            <a:chOff x="634843" y="1973366"/>
            <a:chExt cx="10932505" cy="647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240551" y="1973366"/>
                  <a:ext cx="6326797" cy="64703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GB" sz="320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barPr>
                          <m:e>
                            <m:r>
                              <a:rPr lang="en-GB" sz="3200" i="1" smtClean="0">
                                <a:solidFill>
                                  <a:srgbClr val="0432FF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bar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</a:rPr>
                              <m:t>𝑡𝑎𝑛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=48.9 </m:t>
                        </m:r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𝑑𝑒𝑔𝑟𝑒𝑒𝑠</m:t>
                        </m:r>
                      </m:oMath>
                    </m:oMathPara>
                  </a14:m>
                  <a:endParaRPr lang="en-GB" sz="3200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0551" y="1973366"/>
                  <a:ext cx="6326797" cy="64703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634843" y="1973366"/>
              <a:ext cx="281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Resultant angle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34843" y="2939812"/>
            <a:ext cx="10932505" cy="1094467"/>
            <a:chOff x="634843" y="3520040"/>
            <a:chExt cx="10932505" cy="10944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847917" y="3520040"/>
                  <a:ext cx="4719431" cy="109446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𝑅</m:t>
                        </m:r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GB" sz="32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GB" sz="32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GB" sz="3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GB" sz="32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GB" sz="32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rad>
                        <m:r>
                          <a:rPr lang="en-GB" sz="3200" b="0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=6.76</m:t>
                        </m:r>
                      </m:oMath>
                    </m:oMathPara>
                  </a14:m>
                  <a:endParaRPr lang="en-GB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917" y="3520040"/>
                  <a:ext cx="4719431" cy="109446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/>
            <p:cNvSpPr txBox="1"/>
            <p:nvPr/>
          </p:nvSpPr>
          <p:spPr>
            <a:xfrm>
              <a:off x="634843" y="3520040"/>
              <a:ext cx="29738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02060"/>
                  </a:solidFill>
                </a:rPr>
                <a:t>Resultant length</a:t>
              </a:r>
              <a:endParaRPr lang="en-US" sz="3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4843" y="4353688"/>
            <a:ext cx="10932505" cy="1014317"/>
            <a:chOff x="634843" y="5066715"/>
            <a:chExt cx="10932505" cy="10143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679185" y="5066715"/>
                  <a:ext cx="2888163" cy="101431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GB" sz="3200" i="1" smtClean="0">
                                <a:solidFill>
                                  <a:srgbClr val="A435F1"/>
                                </a:solidFill>
                                <a:latin typeface="Cambria Math" charset="0"/>
                              </a:rPr>
                            </m:ctrlPr>
                          </m:barPr>
                          <m:e>
                            <m:r>
                              <a:rPr lang="en-GB" sz="3200" b="0" i="1" smtClean="0">
                                <a:solidFill>
                                  <a:srgbClr val="A435F1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</m:bar>
                        <m:r>
                          <a:rPr lang="en-GB" sz="3200" b="0" i="1" smtClean="0">
                            <a:solidFill>
                              <a:srgbClr val="A435F1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GB" sz="3200" b="0" i="1" smtClean="0">
                                <a:solidFill>
                                  <a:srgbClr val="A435F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GB" sz="3200" b="0" i="1" smtClean="0">
                                <a:solidFill>
                                  <a:srgbClr val="A435F1"/>
                                </a:solidFill>
                                <a:latin typeface="Cambria Math"/>
                              </a:rPr>
                              <m:t>𝑅</m:t>
                            </m:r>
                          </m:num>
                          <m:den>
                            <m:r>
                              <a:rPr lang="en-GB" sz="3200" b="0" i="1" smtClean="0">
                                <a:solidFill>
                                  <a:srgbClr val="A435F1"/>
                                </a:solidFill>
                                <a:latin typeface="Cambria Math"/>
                              </a:rPr>
                              <m:t>𝑛</m:t>
                            </m:r>
                          </m:den>
                        </m:f>
                        <m:r>
                          <a:rPr lang="en-GB" sz="3200" b="0" i="1" smtClean="0">
                            <a:solidFill>
                              <a:srgbClr val="A435F1"/>
                            </a:solidFill>
                            <a:latin typeface="Cambria Math" charset="0"/>
                          </a:rPr>
                          <m:t>=0.119</m:t>
                        </m:r>
                      </m:oMath>
                    </m:oMathPara>
                  </a14:m>
                  <a:endParaRPr lang="en-GB" sz="3200" dirty="0">
                    <a:solidFill>
                      <a:srgbClr val="A435F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9185" y="5066715"/>
                  <a:ext cx="2888163" cy="1014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634843" y="5066715"/>
              <a:ext cx="39705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A435F1"/>
                  </a:solidFill>
                </a:rPr>
                <a:t>Mean resultant length</a:t>
              </a:r>
              <a:endParaRPr lang="en-US" sz="3200" b="1" dirty="0">
                <a:solidFill>
                  <a:srgbClr val="A435F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34843" y="5687415"/>
            <a:ext cx="301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Circular variance</a:t>
            </a:r>
            <a:endParaRPr lang="en-US" sz="32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061388" y="5687415"/>
                <a:ext cx="3505960" cy="63966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=1−</m:t>
                      </m:r>
                      <m:bar>
                        <m:barPr>
                          <m:pos m:val="top"/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</m:bar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=0.88</m:t>
                      </m:r>
                    </m:oMath>
                  </m:oMathPara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388" y="5687415"/>
                <a:ext cx="3505960" cy="63966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21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t="15865" r="46600" b="13249"/>
          <a:stretch/>
        </p:blipFill>
        <p:spPr>
          <a:xfrm>
            <a:off x="939739" y="2126029"/>
            <a:ext cx="4482452" cy="4472892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>
            <a:off x="3180965" y="4362475"/>
            <a:ext cx="421644" cy="17489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-1" y="1525176"/>
            <a:ext cx="6106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Univariate mean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49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939739" y="2126029"/>
            <a:ext cx="4482452" cy="4472892"/>
            <a:chOff x="635915" y="1848235"/>
            <a:chExt cx="4482452" cy="447289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1" t="15865" r="46600" b="13249"/>
            <a:stretch/>
          </p:blipFill>
          <p:spPr>
            <a:xfrm>
              <a:off x="635915" y="1848235"/>
              <a:ext cx="4482452" cy="4472892"/>
            </a:xfrm>
            <a:prstGeom prst="rect">
              <a:avLst/>
            </a:prstGeom>
            <a:ln>
              <a:noFill/>
            </a:ln>
            <a:effectLst/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877141" y="4084681"/>
              <a:ext cx="421644" cy="174896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769809" y="2126029"/>
            <a:ext cx="4482452" cy="4472892"/>
            <a:chOff x="6465985" y="1848235"/>
            <a:chExt cx="4482452" cy="447289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1" t="15865" r="46600" b="13249"/>
            <a:stretch/>
          </p:blipFill>
          <p:spPr>
            <a:xfrm>
              <a:off x="6465985" y="1848235"/>
              <a:ext cx="4482452" cy="4472892"/>
            </a:xfrm>
            <a:prstGeom prst="rect">
              <a:avLst/>
            </a:prstGeom>
            <a:ln>
              <a:noFill/>
            </a:ln>
            <a:effectLst/>
          </p:spPr>
        </p:pic>
        <p:cxnSp>
          <p:nvCxnSpPr>
            <p:cNvPr id="25" name="Straight Arrow Connector 24"/>
            <p:cNvCxnSpPr/>
            <p:nvPr/>
          </p:nvCxnSpPr>
          <p:spPr>
            <a:xfrm flipV="1">
              <a:off x="8707211" y="2858947"/>
              <a:ext cx="1347618" cy="122573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-1" y="1525176"/>
            <a:ext cx="6106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Univariate mean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06161" y="1525176"/>
            <a:ext cx="6085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Circular mean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46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4843" y="1973366"/>
            <a:ext cx="2365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Rayleigh 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738" y="2547527"/>
            <a:ext cx="4280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Test for uniform distribution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6580891" y="2166622"/>
            <a:ext cx="51251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rayleigh.test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SkyeData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ctr"/>
            <a:r>
              <a: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P-</a:t>
            </a:r>
            <a:r>
              <a:rPr lang="tr-TR" sz="28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 0.5501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61" y="2283933"/>
            <a:ext cx="928532" cy="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4843" y="1973366"/>
            <a:ext cx="2365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Rayleigh 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738" y="2547527"/>
            <a:ext cx="4280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Test for uniform distribution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34843" y="3520040"/>
            <a:ext cx="2814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Null hypothesis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7738" y="4094201"/>
            <a:ext cx="4580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 are uniformly distributed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6580891" y="2166622"/>
            <a:ext cx="51251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rayleigh.test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SkyeData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ctr"/>
            <a:r>
              <a: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P-</a:t>
            </a:r>
            <a:r>
              <a:rPr lang="tr-TR" sz="28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 0.5501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61" y="2283933"/>
            <a:ext cx="928532" cy="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8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4843" y="1973366"/>
            <a:ext cx="2365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Rayleigh 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738" y="2547527"/>
            <a:ext cx="4280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Test for uniform distribution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34843" y="3520040"/>
            <a:ext cx="2814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Null hypothesis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7738" y="4094201"/>
            <a:ext cx="4580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 are uniformly distributed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634843" y="5066715"/>
            <a:ext cx="4020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Alternative hypothesis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7738" y="5640876"/>
            <a:ext cx="3336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 are non-uniform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6580891" y="2166622"/>
            <a:ext cx="51251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rayleigh.test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SkyeData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ctr"/>
            <a:r>
              <a: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P-</a:t>
            </a:r>
            <a:r>
              <a:rPr lang="tr-TR" sz="28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 0.5501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61" y="2283933"/>
            <a:ext cx="928532" cy="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8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t="15865" r="46600" b="13249"/>
          <a:stretch/>
        </p:blipFill>
        <p:spPr>
          <a:xfrm>
            <a:off x="3854774" y="2126029"/>
            <a:ext cx="4482452" cy="447289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2420892" y="1541254"/>
            <a:ext cx="7350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0432FF"/>
                </a:solidFill>
              </a:rPr>
              <a:t>Cannot reject </a:t>
            </a:r>
            <a:r>
              <a:rPr lang="en-US" sz="3200" b="1" dirty="0" smtClean="0">
                <a:solidFill>
                  <a:srgbClr val="0432FF"/>
                </a:solidFill>
              </a:rPr>
              <a:t>null at </a:t>
            </a:r>
            <a:r>
              <a:rPr lang="en-US" sz="3200" b="1" smtClean="0">
                <a:solidFill>
                  <a:srgbClr val="0432FF"/>
                </a:solidFill>
              </a:rPr>
              <a:t>typical alphas (&lt;0.5)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41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843" y="1973366"/>
            <a:ext cx="3988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von Mises distribution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738" y="2547527"/>
            <a:ext cx="3947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Effectively circular normal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651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Circular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5179" y="1525176"/>
            <a:ext cx="2096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Dip/plunge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596" y="1957277"/>
            <a:ext cx="2241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Closed, 0-90</a:t>
            </a:r>
            <a:endParaRPr lang="en-US" sz="3200" dirty="0"/>
          </a:p>
        </p:txBody>
      </p:sp>
      <p:sp>
        <p:nvSpPr>
          <p:cNvPr id="42" name="Pie 41"/>
          <p:cNvSpPr/>
          <p:nvPr/>
        </p:nvSpPr>
        <p:spPr>
          <a:xfrm>
            <a:off x="331735" y="3046737"/>
            <a:ext cx="3463038" cy="3463038"/>
          </a:xfrm>
          <a:prstGeom prst="pie">
            <a:avLst>
              <a:gd name="adj1" fmla="val 10918"/>
              <a:gd name="adj2" fmla="val 5398470"/>
            </a:avLst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94773" y="449602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52" name="TextBox 51"/>
          <p:cNvSpPr txBox="1"/>
          <p:nvPr/>
        </p:nvSpPr>
        <p:spPr>
          <a:xfrm>
            <a:off x="1515203" y="6217387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90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968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843" y="1973366"/>
            <a:ext cx="3988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von Mises distribution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738" y="2547527"/>
            <a:ext cx="3947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Effectively circular normal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34843" y="3520040"/>
            <a:ext cx="225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Kappa value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738" y="4094201"/>
            <a:ext cx="7585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Estimation is effectively a separate test for uniform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523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843" y="1973366"/>
            <a:ext cx="3988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von Mises distribution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738" y="2547527"/>
            <a:ext cx="3947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Effectively circular normal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34843" y="3520040"/>
            <a:ext cx="225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Kappa value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738" y="4094201"/>
            <a:ext cx="7585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Estimation is effectively a separate test for uniform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4843" y="5066715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</a:rPr>
              <a:t>𝚱</a:t>
            </a:r>
            <a:r>
              <a:rPr lang="en-US" sz="3200" b="1" dirty="0">
                <a:solidFill>
                  <a:srgbClr val="FF0000"/>
                </a:solidFill>
              </a:rPr>
              <a:t> = </a:t>
            </a:r>
            <a:r>
              <a:rPr lang="en-US" sz="3200" b="1" dirty="0" smtClean="0">
                <a:solidFill>
                  <a:srgbClr val="FF0000"/>
                </a:solidFill>
              </a:rPr>
              <a:t>0.24175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738" y="5640876"/>
            <a:ext cx="6120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Low value, indicating well dispersed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184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4843" y="1973366"/>
            <a:ext cx="2959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Chi-squared 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738" y="2547527"/>
            <a:ext cx="7442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Can apply here to test for uniform; 20 degree bins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58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4843" y="1973366"/>
            <a:ext cx="2959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Chi-squared 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738" y="2547527"/>
            <a:ext cx="7442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Can apply here to test for uniform; 20 degree bins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634843" y="3520040"/>
            <a:ext cx="3554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Chi-squared = 35.52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87738" y="4094201"/>
            <a:ext cx="5024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Degrees of freedom = 18 – 1 = 17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534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4843" y="1973366"/>
            <a:ext cx="2959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Chi-squared 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738" y="2547527"/>
            <a:ext cx="7442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Can apply here to test for uniform; 20 degree bins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634843" y="3520040"/>
            <a:ext cx="3554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Chi-squared = 35.52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87738" y="4094201"/>
            <a:ext cx="520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Degrees of freedom = 18 – 1 = 17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34843" y="5066715"/>
            <a:ext cx="2308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Alpha = 0.05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7738" y="5640876"/>
            <a:ext cx="9148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Critical value </a:t>
            </a:r>
            <a:r>
              <a:rPr lang="en-US" sz="2800" dirty="0" smtClean="0"/>
              <a:t>8.67, therefore reject null; data are non-uniform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9804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t="15865" r="46600" b="13249"/>
          <a:stretch/>
        </p:blipFill>
        <p:spPr>
          <a:xfrm>
            <a:off x="3854774" y="2126029"/>
            <a:ext cx="4482452" cy="4472892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733500" y="1541254"/>
            <a:ext cx="4725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Issue may be </a:t>
            </a:r>
            <a:r>
              <a:rPr lang="en-US" sz="3200" b="1" dirty="0" err="1" smtClean="0">
                <a:solidFill>
                  <a:srgbClr val="0432FF"/>
                </a:solidFill>
              </a:rPr>
              <a:t>polymodality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3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35978" y="1541254"/>
            <a:ext cx="7520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One sample t-test equivalent (alpha = 0.05)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t="15865" r="46600" b="13249"/>
          <a:stretch/>
        </p:blipFill>
        <p:spPr>
          <a:xfrm>
            <a:off x="3854774" y="2126029"/>
            <a:ext cx="4482452" cy="4472892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 flipV="1">
            <a:off x="6096000" y="3136741"/>
            <a:ext cx="1347618" cy="12257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096000" y="4362475"/>
            <a:ext cx="1347618" cy="1366993"/>
          </a:xfrm>
          <a:prstGeom prst="straightConnector1">
            <a:avLst/>
          </a:prstGeom>
          <a:ln w="571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942390" y="2835797"/>
            <a:ext cx="1153610" cy="1526678"/>
          </a:xfrm>
          <a:prstGeom prst="straightConnector1">
            <a:avLst/>
          </a:prstGeom>
          <a:ln w="571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rved Down Arrow 5"/>
          <p:cNvSpPr/>
          <p:nvPr/>
        </p:nvSpPr>
        <p:spPr>
          <a:xfrm rot="5156117">
            <a:off x="6665548" y="4213951"/>
            <a:ext cx="2012101" cy="415508"/>
          </a:xfrm>
          <a:prstGeom prst="curved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Down Arrow 14"/>
          <p:cNvSpPr/>
          <p:nvPr/>
        </p:nvSpPr>
        <p:spPr>
          <a:xfrm rot="11480506" flipV="1">
            <a:off x="5217230" y="2565013"/>
            <a:ext cx="2012101" cy="415508"/>
          </a:xfrm>
          <a:prstGeom prst="curved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31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35973" y="1541254"/>
            <a:ext cx="7520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432FF"/>
                </a:solidFill>
              </a:rPr>
              <a:t>One sample t-test equivalent (alpha = 0.05)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t="15865" r="46600" b="13249"/>
          <a:stretch/>
        </p:blipFill>
        <p:spPr>
          <a:xfrm>
            <a:off x="3854774" y="2126029"/>
            <a:ext cx="4482452" cy="4472892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 flipV="1">
            <a:off x="6096000" y="3136741"/>
            <a:ext cx="1347618" cy="12257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096000" y="4362475"/>
            <a:ext cx="1347618" cy="1366993"/>
          </a:xfrm>
          <a:prstGeom prst="straightConnector1">
            <a:avLst/>
          </a:prstGeom>
          <a:ln w="571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942390" y="2835797"/>
            <a:ext cx="1153610" cy="1526678"/>
          </a:xfrm>
          <a:prstGeom prst="straightConnector1">
            <a:avLst/>
          </a:prstGeom>
          <a:ln w="571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rved Down Arrow 5"/>
          <p:cNvSpPr/>
          <p:nvPr/>
        </p:nvSpPr>
        <p:spPr>
          <a:xfrm rot="5156117">
            <a:off x="6665548" y="4213951"/>
            <a:ext cx="2012101" cy="415508"/>
          </a:xfrm>
          <a:prstGeom prst="curved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Down Arrow 14"/>
          <p:cNvSpPr/>
          <p:nvPr/>
        </p:nvSpPr>
        <p:spPr>
          <a:xfrm rot="11480506" flipV="1">
            <a:off x="5217230" y="2565013"/>
            <a:ext cx="2012101" cy="415508"/>
          </a:xfrm>
          <a:prstGeom prst="curved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088912" y="4363830"/>
            <a:ext cx="421644" cy="174896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16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4843" y="1973366"/>
            <a:ext cx="5145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Two-sample t-test equivalent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7738" y="2547527"/>
            <a:ext cx="5473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Compares resultants of two samples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81418" y="1973366"/>
                <a:ext cx="4297147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0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418" y="1973366"/>
                <a:ext cx="4297147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58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4843" y="1973366"/>
            <a:ext cx="5145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Two-sample t-test equivalent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7738" y="2547527"/>
            <a:ext cx="5473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Compares resultants of two samples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634843" y="3520040"/>
            <a:ext cx="6977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7030A0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7030A0"/>
                </a:solidFill>
              </a:rPr>
              <a:t>1</a:t>
            </a:r>
            <a:r>
              <a:rPr lang="en-US" sz="3200" b="1" dirty="0" smtClean="0">
                <a:solidFill>
                  <a:srgbClr val="7030A0"/>
                </a:solidFill>
              </a:rPr>
              <a:t> and </a:t>
            </a:r>
            <a:r>
              <a:rPr lang="en-US" sz="3200" b="1" i="1" dirty="0" smtClean="0">
                <a:solidFill>
                  <a:srgbClr val="7030A0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7030A0"/>
                </a:solidFill>
              </a:rPr>
              <a:t>2</a:t>
            </a:r>
            <a:r>
              <a:rPr lang="en-US" sz="3200" b="1" dirty="0" smtClean="0">
                <a:solidFill>
                  <a:srgbClr val="7030A0"/>
                </a:solidFill>
              </a:rPr>
              <a:t> are resultants of each sample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7738" y="4094201"/>
            <a:ext cx="5289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R</a:t>
            </a:r>
            <a:r>
              <a:rPr lang="en-US" sz="2800" i="1" baseline="-25000" dirty="0" smtClean="0"/>
              <a:t>T</a:t>
            </a:r>
            <a:r>
              <a:rPr lang="en-US" sz="2800" dirty="0" smtClean="0"/>
              <a:t> is resultant from combined data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81418" y="1973366"/>
                <a:ext cx="4297147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0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418" y="1973366"/>
                <a:ext cx="4297147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581417" y="3520040"/>
                <a:ext cx="4297147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A435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A435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A435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rgbClr val="A435F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417" y="3520040"/>
                <a:ext cx="4297147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81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Circular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5179" y="1525176"/>
            <a:ext cx="2096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Dip/plunge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15490" y="1525176"/>
            <a:ext cx="1161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435F1"/>
                </a:solidFill>
              </a:rPr>
              <a:t>Strike</a:t>
            </a:r>
            <a:endParaRPr lang="en-US" sz="3200" b="1" dirty="0">
              <a:solidFill>
                <a:srgbClr val="A435F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596" y="1957277"/>
            <a:ext cx="2241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Closed, 0-90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4774646" y="1957277"/>
            <a:ext cx="2642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Modulo, 0-180</a:t>
            </a:r>
            <a:endParaRPr lang="en-US" sz="3200" dirty="0"/>
          </a:p>
        </p:txBody>
      </p:sp>
      <p:sp>
        <p:nvSpPr>
          <p:cNvPr id="42" name="Pie 41"/>
          <p:cNvSpPr/>
          <p:nvPr/>
        </p:nvSpPr>
        <p:spPr>
          <a:xfrm>
            <a:off x="331735" y="3046737"/>
            <a:ext cx="3463038" cy="3463038"/>
          </a:xfrm>
          <a:prstGeom prst="pie">
            <a:avLst>
              <a:gd name="adj1" fmla="val 10918"/>
              <a:gd name="adj2" fmla="val 5398470"/>
            </a:avLst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Pie 44"/>
          <p:cNvSpPr/>
          <p:nvPr/>
        </p:nvSpPr>
        <p:spPr>
          <a:xfrm>
            <a:off x="4364482" y="3046737"/>
            <a:ext cx="3463038" cy="3463038"/>
          </a:xfrm>
          <a:prstGeom prst="pie">
            <a:avLst>
              <a:gd name="adj1" fmla="val 16175951"/>
              <a:gd name="adj2" fmla="val 5430974"/>
            </a:avLst>
          </a:prstGeom>
          <a:solidFill>
            <a:srgbClr val="A435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94773" y="449602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52" name="TextBox 51"/>
          <p:cNvSpPr txBox="1"/>
          <p:nvPr/>
        </p:nvSpPr>
        <p:spPr>
          <a:xfrm>
            <a:off x="1515203" y="6217387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90</a:t>
            </a:r>
            <a:endParaRPr lang="en-US" sz="3200" dirty="0"/>
          </a:p>
        </p:txBody>
      </p:sp>
      <p:sp>
        <p:nvSpPr>
          <p:cNvPr id="53" name="TextBox 52"/>
          <p:cNvSpPr txBox="1"/>
          <p:nvPr/>
        </p:nvSpPr>
        <p:spPr>
          <a:xfrm>
            <a:off x="5889312" y="254300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54" name="TextBox 53"/>
          <p:cNvSpPr txBox="1"/>
          <p:nvPr/>
        </p:nvSpPr>
        <p:spPr>
          <a:xfrm>
            <a:off x="5311674" y="620722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180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26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4843" y="1973366"/>
            <a:ext cx="5145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Two-sample t-test equivalent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7738" y="2547527"/>
            <a:ext cx="5473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Compares resultants of two samples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634843" y="3520040"/>
            <a:ext cx="6977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7030A0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7030A0"/>
                </a:solidFill>
              </a:rPr>
              <a:t>1</a:t>
            </a:r>
            <a:r>
              <a:rPr lang="en-US" sz="3200" b="1" dirty="0" smtClean="0">
                <a:solidFill>
                  <a:srgbClr val="7030A0"/>
                </a:solidFill>
              </a:rPr>
              <a:t> and </a:t>
            </a:r>
            <a:r>
              <a:rPr lang="en-US" sz="3200" b="1" i="1" dirty="0" smtClean="0">
                <a:solidFill>
                  <a:srgbClr val="7030A0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7030A0"/>
                </a:solidFill>
              </a:rPr>
              <a:t>2</a:t>
            </a:r>
            <a:r>
              <a:rPr lang="en-US" sz="3200" b="1" dirty="0" smtClean="0">
                <a:solidFill>
                  <a:srgbClr val="7030A0"/>
                </a:solidFill>
              </a:rPr>
              <a:t> are resultants of each sample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7738" y="4094201"/>
            <a:ext cx="5289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R</a:t>
            </a:r>
            <a:r>
              <a:rPr lang="en-US" sz="2800" i="1" baseline="-25000" dirty="0" smtClean="0"/>
              <a:t>T</a:t>
            </a:r>
            <a:r>
              <a:rPr lang="en-US" sz="2800" dirty="0" smtClean="0"/>
              <a:t> is resultant from combined data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634843" y="5066715"/>
            <a:ext cx="8525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Close means indicate approximately equal values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87738" y="5640876"/>
            <a:ext cx="7570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Distant means indicate smaller combined resultant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81418" y="1973366"/>
                <a:ext cx="4297147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0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418" y="1973366"/>
                <a:ext cx="4297147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581417" y="3520040"/>
                <a:ext cx="4297147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A435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A435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A435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rgbClr val="A435F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417" y="3520040"/>
                <a:ext cx="4297147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581417" y="5066715"/>
                <a:ext cx="4297147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417" y="5066715"/>
                <a:ext cx="4297147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612651" y="5786301"/>
                <a:ext cx="4297147" cy="43935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≫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651" y="5786301"/>
                <a:ext cx="4297147" cy="43935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4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89176" y="3359325"/>
            <a:ext cx="3242106" cy="2026868"/>
            <a:chOff x="289176" y="3390826"/>
            <a:chExt cx="3242106" cy="2026868"/>
          </a:xfrm>
        </p:grpSpPr>
        <p:grpSp>
          <p:nvGrpSpPr>
            <p:cNvPr id="26" name="Group 25"/>
            <p:cNvGrpSpPr/>
            <p:nvPr/>
          </p:nvGrpSpPr>
          <p:grpSpPr>
            <a:xfrm>
              <a:off x="289176" y="3390826"/>
              <a:ext cx="3242106" cy="2020705"/>
              <a:chOff x="5602259" y="3827282"/>
              <a:chExt cx="3242106" cy="2020705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5602259" y="5319667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8161925" y="3827282"/>
                <a:ext cx="682440" cy="743374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V="1">
                <a:off x="7357388" y="4593806"/>
                <a:ext cx="792962" cy="677273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6427781" y="5291092"/>
                <a:ext cx="952757" cy="30456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Arrow Connector 29"/>
            <p:cNvCxnSpPr/>
            <p:nvPr/>
          </p:nvCxnSpPr>
          <p:spPr>
            <a:xfrm flipV="1">
              <a:off x="289176" y="3390826"/>
              <a:ext cx="3242106" cy="202686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352327" y="2751706"/>
            <a:ext cx="3368181" cy="3242106"/>
            <a:chOff x="4236580" y="2319088"/>
            <a:chExt cx="3368181" cy="3242106"/>
          </a:xfrm>
        </p:grpSpPr>
        <p:cxnSp>
          <p:nvCxnSpPr>
            <p:cNvPr id="56" name="Straight Arrow Connector 55"/>
            <p:cNvCxnSpPr/>
            <p:nvPr/>
          </p:nvCxnSpPr>
          <p:spPr>
            <a:xfrm rot="13500000" flipV="1">
              <a:off x="6918961" y="3998635"/>
              <a:ext cx="843280" cy="5283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13500000" flipV="1">
              <a:off x="4267047" y="3117259"/>
              <a:ext cx="682440" cy="74337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rot="13500000" flipV="1">
              <a:off x="5260248" y="3161483"/>
              <a:ext cx="792962" cy="67727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13500000" flipV="1">
              <a:off x="6045557" y="3821356"/>
              <a:ext cx="952757" cy="3045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13500000" flipV="1">
              <a:off x="4345976" y="2926707"/>
              <a:ext cx="3242106" cy="202686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8314059" y="2721966"/>
            <a:ext cx="3745586" cy="3301587"/>
            <a:chOff x="8314059" y="2420393"/>
            <a:chExt cx="3745586" cy="3301587"/>
          </a:xfrm>
        </p:grpSpPr>
        <p:cxnSp>
          <p:nvCxnSpPr>
            <p:cNvPr id="63" name="Straight Arrow Connector 62"/>
            <p:cNvCxnSpPr/>
            <p:nvPr/>
          </p:nvCxnSpPr>
          <p:spPr>
            <a:xfrm flipV="1">
              <a:off x="8817539" y="5193660"/>
              <a:ext cx="843280" cy="5283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11377205" y="3701275"/>
              <a:ext cx="682440" cy="74337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10572668" y="4467799"/>
              <a:ext cx="792962" cy="67727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9643061" y="5165085"/>
              <a:ext cx="952757" cy="3045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13500000" flipV="1">
              <a:off x="11126055" y="3315389"/>
              <a:ext cx="843280" cy="5283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rot="13500000" flipV="1">
              <a:off x="8474141" y="2434013"/>
              <a:ext cx="682440" cy="74337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rot="13500000" flipV="1">
              <a:off x="9467342" y="2478237"/>
              <a:ext cx="792962" cy="67727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rot="13500000" flipV="1">
              <a:off x="10252651" y="3138110"/>
              <a:ext cx="952757" cy="3045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 flipV="1">
              <a:off x="8314059" y="2816873"/>
              <a:ext cx="499123" cy="289816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4219547" y="1800711"/>
            <a:ext cx="3825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7030A0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7030A0"/>
                </a:solidFill>
              </a:rPr>
              <a:t>2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6061" y="1800711"/>
            <a:ext cx="3825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0432FF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0432FF"/>
                </a:solidFill>
              </a:rPr>
              <a:t>1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223034" y="1800711"/>
            <a:ext cx="3752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FF0000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T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39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89176" y="3359325"/>
            <a:ext cx="3242106" cy="2026868"/>
            <a:chOff x="289176" y="3390826"/>
            <a:chExt cx="3242106" cy="2026868"/>
          </a:xfrm>
        </p:grpSpPr>
        <p:grpSp>
          <p:nvGrpSpPr>
            <p:cNvPr id="26" name="Group 25"/>
            <p:cNvGrpSpPr/>
            <p:nvPr/>
          </p:nvGrpSpPr>
          <p:grpSpPr>
            <a:xfrm>
              <a:off x="289176" y="3390826"/>
              <a:ext cx="3242106" cy="2020705"/>
              <a:chOff x="5602259" y="3827282"/>
              <a:chExt cx="3242106" cy="2020705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5602259" y="5319667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8161925" y="3827282"/>
                <a:ext cx="682440" cy="743374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V="1">
                <a:off x="7357388" y="4593806"/>
                <a:ext cx="792962" cy="677273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6427781" y="5291092"/>
                <a:ext cx="952757" cy="30456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Arrow Connector 29"/>
            <p:cNvCxnSpPr/>
            <p:nvPr/>
          </p:nvCxnSpPr>
          <p:spPr>
            <a:xfrm flipV="1">
              <a:off x="289176" y="3390826"/>
              <a:ext cx="3242106" cy="202686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352327" y="2751706"/>
            <a:ext cx="3368181" cy="3242106"/>
            <a:chOff x="4236580" y="2319088"/>
            <a:chExt cx="3368181" cy="3242106"/>
          </a:xfrm>
        </p:grpSpPr>
        <p:cxnSp>
          <p:nvCxnSpPr>
            <p:cNvPr id="56" name="Straight Arrow Connector 55"/>
            <p:cNvCxnSpPr/>
            <p:nvPr/>
          </p:nvCxnSpPr>
          <p:spPr>
            <a:xfrm rot="13500000" flipV="1">
              <a:off x="6918961" y="3998635"/>
              <a:ext cx="843280" cy="5283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13500000" flipV="1">
              <a:off x="4267047" y="3117259"/>
              <a:ext cx="682440" cy="74337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rot="13500000" flipV="1">
              <a:off x="5260248" y="3161483"/>
              <a:ext cx="792962" cy="67727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13500000" flipV="1">
              <a:off x="6045557" y="3821356"/>
              <a:ext cx="952757" cy="3045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13500000" flipV="1">
              <a:off x="4345976" y="2926707"/>
              <a:ext cx="3242106" cy="202686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8314059" y="2721966"/>
            <a:ext cx="3745586" cy="3301587"/>
            <a:chOff x="8314059" y="2420393"/>
            <a:chExt cx="3745586" cy="3301587"/>
          </a:xfrm>
        </p:grpSpPr>
        <p:cxnSp>
          <p:nvCxnSpPr>
            <p:cNvPr id="63" name="Straight Arrow Connector 62"/>
            <p:cNvCxnSpPr/>
            <p:nvPr/>
          </p:nvCxnSpPr>
          <p:spPr>
            <a:xfrm flipV="1">
              <a:off x="8817539" y="5193660"/>
              <a:ext cx="843280" cy="5283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11377205" y="3701275"/>
              <a:ext cx="682440" cy="74337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10572668" y="4467799"/>
              <a:ext cx="792962" cy="67727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9643061" y="5165085"/>
              <a:ext cx="952757" cy="3045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13500000" flipV="1">
              <a:off x="11126055" y="3315389"/>
              <a:ext cx="843280" cy="5283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rot="13500000" flipV="1">
              <a:off x="8474141" y="2434013"/>
              <a:ext cx="682440" cy="74337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rot="13500000" flipV="1">
              <a:off x="9467342" y="2478237"/>
              <a:ext cx="792962" cy="67727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rot="13500000" flipV="1">
              <a:off x="10252651" y="3138110"/>
              <a:ext cx="952757" cy="3045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 flipV="1">
              <a:off x="8314059" y="2816873"/>
              <a:ext cx="499123" cy="289816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4219547" y="1800711"/>
            <a:ext cx="3825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7030A0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7030A0"/>
                </a:solidFill>
              </a:rPr>
              <a:t>2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6061" y="1800711"/>
            <a:ext cx="3825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0432FF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0432FF"/>
                </a:solidFill>
              </a:rPr>
              <a:t>1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223034" y="1800711"/>
            <a:ext cx="3752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FF0000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83089" y="6179619"/>
            <a:ext cx="10025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Modified </a:t>
            </a:r>
            <a:r>
              <a:rPr lang="en-US" sz="3200" dirty="0" smtClean="0"/>
              <a:t>F-statistic allows null hypothesis </a:t>
            </a:r>
            <a:r>
              <a:rPr lang="en-US" sz="3200" smtClean="0"/>
              <a:t>statistical testing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800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Boom goes the dynamite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1553"/>
            <a:ext cx="12192000" cy="30727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93595" y="6396335"/>
            <a:ext cx="2298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Source: </a:t>
            </a:r>
            <a:r>
              <a:rPr lang="en-US" sz="2400" dirty="0" err="1" smtClean="0"/>
              <a:t>xkcd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397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Circular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5179" y="1525176"/>
            <a:ext cx="2096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Dip/plunge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22277" y="1525176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Azimuth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15490" y="1525176"/>
            <a:ext cx="1161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435F1"/>
                </a:solidFill>
              </a:rPr>
              <a:t>Strike</a:t>
            </a:r>
            <a:endParaRPr lang="en-US" sz="3200" b="1" dirty="0">
              <a:solidFill>
                <a:srgbClr val="A435F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596" y="1957277"/>
            <a:ext cx="2241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Closed, 0-90</a:t>
            </a:r>
            <a:endParaRPr lang="en-US" sz="3200" dirty="0"/>
          </a:p>
        </p:txBody>
      </p:sp>
      <p:sp>
        <p:nvSpPr>
          <p:cNvPr id="25" name="TextBox 24"/>
          <p:cNvSpPr txBox="1"/>
          <p:nvPr/>
        </p:nvSpPr>
        <p:spPr>
          <a:xfrm>
            <a:off x="8807392" y="1957277"/>
            <a:ext cx="2642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Modulo, 0-360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4774647" y="1957277"/>
            <a:ext cx="2642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Modulo, 0-180</a:t>
            </a:r>
            <a:endParaRPr lang="en-US" sz="3200" dirty="0"/>
          </a:p>
        </p:txBody>
      </p:sp>
      <p:sp>
        <p:nvSpPr>
          <p:cNvPr id="42" name="Pie 41"/>
          <p:cNvSpPr/>
          <p:nvPr/>
        </p:nvSpPr>
        <p:spPr>
          <a:xfrm>
            <a:off x="331735" y="3046737"/>
            <a:ext cx="3463038" cy="3463038"/>
          </a:xfrm>
          <a:prstGeom prst="pie">
            <a:avLst>
              <a:gd name="adj1" fmla="val 10918"/>
              <a:gd name="adj2" fmla="val 5398470"/>
            </a:avLst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Pie 44"/>
          <p:cNvSpPr/>
          <p:nvPr/>
        </p:nvSpPr>
        <p:spPr>
          <a:xfrm>
            <a:off x="4364482" y="3046737"/>
            <a:ext cx="3463038" cy="3463038"/>
          </a:xfrm>
          <a:prstGeom prst="pie">
            <a:avLst>
              <a:gd name="adj1" fmla="val 16175951"/>
              <a:gd name="adj2" fmla="val 5430974"/>
            </a:avLst>
          </a:prstGeom>
          <a:solidFill>
            <a:srgbClr val="A435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8397228" y="3046737"/>
            <a:ext cx="3463038" cy="34630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794773" y="449602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52" name="TextBox 51"/>
          <p:cNvSpPr txBox="1"/>
          <p:nvPr/>
        </p:nvSpPr>
        <p:spPr>
          <a:xfrm>
            <a:off x="1515203" y="6217387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90</a:t>
            </a:r>
            <a:endParaRPr lang="en-US" sz="3200" dirty="0"/>
          </a:p>
        </p:txBody>
      </p:sp>
      <p:sp>
        <p:nvSpPr>
          <p:cNvPr id="53" name="TextBox 52"/>
          <p:cNvSpPr txBox="1"/>
          <p:nvPr/>
        </p:nvSpPr>
        <p:spPr>
          <a:xfrm>
            <a:off x="5889312" y="254300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54" name="TextBox 53"/>
          <p:cNvSpPr txBox="1"/>
          <p:nvPr/>
        </p:nvSpPr>
        <p:spPr>
          <a:xfrm>
            <a:off x="5311674" y="620722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180</a:t>
            </a:r>
            <a:endParaRPr lang="en-US" sz="3200" dirty="0"/>
          </a:p>
        </p:txBody>
      </p:sp>
      <p:sp>
        <p:nvSpPr>
          <p:cNvPr id="55" name="TextBox 54"/>
          <p:cNvSpPr txBox="1"/>
          <p:nvPr/>
        </p:nvSpPr>
        <p:spPr>
          <a:xfrm>
            <a:off x="9540288" y="2543002"/>
            <a:ext cx="1176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360/0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5473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44102</TotalTime>
  <Words>1119</Words>
  <Application>Microsoft Macintosh PowerPoint</Application>
  <PresentationFormat>Widescreen</PresentationFormat>
  <Paragraphs>472</Paragraphs>
  <Slides>83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Calibri</vt:lpstr>
      <vt:lpstr>Calibri Light</vt:lpstr>
      <vt:lpstr>Cambria Math</vt:lpstr>
      <vt:lpstr>Courier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Graeme Lloyd</dc:creator>
  <cp:lastModifiedBy>Microsoft Office User</cp:lastModifiedBy>
  <cp:revision>642</cp:revision>
  <cp:lastPrinted>2018-03-02T10:14:12Z</cp:lastPrinted>
  <dcterms:created xsi:type="dcterms:W3CDTF">2017-01-23T17:51:07Z</dcterms:created>
  <dcterms:modified xsi:type="dcterms:W3CDTF">2020-03-20T11:05:07Z</dcterms:modified>
</cp:coreProperties>
</file>